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Frank Ruhl Libre"/>
      <p:regular r:id="rId33"/>
      <p:bold r:id="rId34"/>
    </p:embeddedFont>
    <p:embeddedFont>
      <p:font typeface="EB Garamond"/>
      <p:regular r:id="rId35"/>
      <p:bold r:id="rId36"/>
      <p:italic r:id="rId37"/>
      <p:boldItalic r:id="rId38"/>
    </p:embeddedFont>
    <p:embeddedFont>
      <p:font typeface="Marcellus SC"/>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5D0E854-66FB-489F-900C-D56A987856BD}">
  <a:tblStyle styleId="{85D0E854-66FB-489F-900C-D56A987856BD}"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46ED780-09AA-4325-80F0-D5DA79262BC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FrankRuhlLibre-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EBGaramond-regular.fntdata"/><Relationship Id="rId12" Type="http://schemas.openxmlformats.org/officeDocument/2006/relationships/slide" Target="slides/slide7.xml"/><Relationship Id="rId34" Type="http://schemas.openxmlformats.org/officeDocument/2006/relationships/font" Target="fonts/FrankRuhlLibre-bold.fntdata"/><Relationship Id="rId15" Type="http://schemas.openxmlformats.org/officeDocument/2006/relationships/slide" Target="slides/slide10.xml"/><Relationship Id="rId37" Type="http://schemas.openxmlformats.org/officeDocument/2006/relationships/font" Target="fonts/EBGaramond-italic.fntdata"/><Relationship Id="rId14" Type="http://schemas.openxmlformats.org/officeDocument/2006/relationships/slide" Target="slides/slide9.xml"/><Relationship Id="rId36" Type="http://schemas.openxmlformats.org/officeDocument/2006/relationships/font" Target="fonts/EBGaramond-bold.fntdata"/><Relationship Id="rId17" Type="http://schemas.openxmlformats.org/officeDocument/2006/relationships/slide" Target="slides/slide12.xml"/><Relationship Id="rId39" Type="http://schemas.openxmlformats.org/officeDocument/2006/relationships/font" Target="fonts/MarcellusSC-regular.fntdata"/><Relationship Id="rId16" Type="http://schemas.openxmlformats.org/officeDocument/2006/relationships/slide" Target="slides/slide11.xml"/><Relationship Id="rId38" Type="http://schemas.openxmlformats.org/officeDocument/2006/relationships/font" Target="fonts/EBGaramon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 name="Shape 44"/>
        <p:cNvGrpSpPr/>
        <p:nvPr/>
      </p:nvGrpSpPr>
      <p:grpSpPr>
        <a:xfrm>
          <a:off x="0" y="0"/>
          <a:ext cx="0" cy="0"/>
          <a:chOff x="0" y="0"/>
          <a:chExt cx="0" cy="0"/>
        </a:xfrm>
      </p:grpSpPr>
      <p:sp>
        <p:nvSpPr>
          <p:cNvPr id="45" name="Google Shape;45;g710be004b3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710be004b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813d44572c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13d44572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13d44572c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13d44572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813d44572c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13d44572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813d44572c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13d44572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813d44572c_0_1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13d44572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10be004b3_3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10be004b3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10be004b3_3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10be004b3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710be004b3_3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10be004b3_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10be004b3_3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10be004b3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813e758fff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13e758ff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g710be004b3_3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710be004b3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813e758fff_2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13e758fff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813e758ff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13e758f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813e758fff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13e758ff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813e758fff_0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813e758ff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813e758fff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813e758ff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813e758fff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13e758ff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813e758fff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813e758ff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710be004b3_3_1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10be004b3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710be004b3_3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710be004b3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710be004b3_3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10be004b3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10be004b3_3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10be004b3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10be004b3_3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10be004b3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10be004b3_3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10be004b3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10be004b3_3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10be004b3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10be004b3_3_1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10be004b3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917475" y="1991825"/>
            <a:ext cx="5098500" cy="1159800"/>
          </a:xfrm>
          <a:prstGeom prst="rect">
            <a:avLst/>
          </a:prstGeom>
        </p:spPr>
        <p:txBody>
          <a:bodyPr anchorCtr="0" anchor="ctr"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BLANK_1">
    <p:bg>
      <p:bgPr>
        <a:solidFill>
          <a:schemeClr val="dk2"/>
        </a:solidFill>
      </p:bgPr>
    </p:bg>
    <p:spTree>
      <p:nvGrpSpPr>
        <p:cNvPr id="41" name="Shape 41"/>
        <p:cNvGrpSpPr/>
        <p:nvPr/>
      </p:nvGrpSpPr>
      <p:grpSpPr>
        <a:xfrm>
          <a:off x="0" y="0"/>
          <a:ext cx="0" cy="0"/>
          <a:chOff x="0" y="0"/>
          <a:chExt cx="0" cy="0"/>
        </a:xfrm>
      </p:grpSpPr>
      <p:pic>
        <p:nvPicPr>
          <p:cNvPr id="42" name="Google Shape;42;p11"/>
          <p:cNvPicPr preferRelativeResize="0"/>
          <p:nvPr/>
        </p:nvPicPr>
        <p:blipFill>
          <a:blip r:embed="rId2">
            <a:alphaModFix/>
          </a:blip>
          <a:stretch>
            <a:fillRect/>
          </a:stretch>
        </p:blipFill>
        <p:spPr>
          <a:xfrm>
            <a:off x="0" y="0"/>
            <a:ext cx="9143990" cy="5143500"/>
          </a:xfrm>
          <a:prstGeom prst="rect">
            <a:avLst/>
          </a:prstGeom>
          <a:noFill/>
          <a:ln>
            <a:noFill/>
          </a:ln>
        </p:spPr>
      </p:pic>
      <p:sp>
        <p:nvSpPr>
          <p:cNvPr id="43" name="Google Shape;43;p11"/>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917475" y="1583350"/>
            <a:ext cx="5098500" cy="1159800"/>
          </a:xfrm>
          <a:prstGeom prst="rect">
            <a:avLst/>
          </a:prstGeom>
        </p:spPr>
        <p:txBody>
          <a:bodyPr anchorCtr="0" anchor="b"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 name="Google Shape;13;p3"/>
          <p:cNvSpPr txBox="1"/>
          <p:nvPr>
            <p:ph idx="1" type="subTitle"/>
          </p:nvPr>
        </p:nvSpPr>
        <p:spPr>
          <a:xfrm>
            <a:off x="917475" y="2840052"/>
            <a:ext cx="50985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24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4" name="Shape 14"/>
        <p:cNvGrpSpPr/>
        <p:nvPr/>
      </p:nvGrpSpPr>
      <p:grpSpPr>
        <a:xfrm>
          <a:off x="0" y="0"/>
          <a:ext cx="0" cy="0"/>
          <a:chOff x="0" y="0"/>
          <a:chExt cx="0" cy="0"/>
        </a:xfrm>
      </p:grpSpPr>
      <p:sp>
        <p:nvSpPr>
          <p:cNvPr id="15" name="Google Shape;15;p4"/>
          <p:cNvSpPr txBox="1"/>
          <p:nvPr>
            <p:ph idx="1" type="body"/>
          </p:nvPr>
        </p:nvSpPr>
        <p:spPr>
          <a:xfrm>
            <a:off x="1315400" y="980300"/>
            <a:ext cx="4257300" cy="3221700"/>
          </a:xfrm>
          <a:prstGeom prst="rect">
            <a:avLst/>
          </a:prstGeom>
        </p:spPr>
        <p:txBody>
          <a:bodyPr anchorCtr="0" anchor="t" bIns="0" lIns="0" spcFirstLastPara="1" rIns="0" wrap="square" tIns="0">
            <a:noAutofit/>
          </a:bodyPr>
          <a:lstStyle>
            <a:lvl1pPr indent="-431800" lvl="0" marL="457200" rtl="0">
              <a:spcBef>
                <a:spcPts val="600"/>
              </a:spcBef>
              <a:spcAft>
                <a:spcPts val="0"/>
              </a:spcAft>
              <a:buSzPts val="3200"/>
              <a:buChar char="⬗"/>
              <a:defRPr i="1" sz="3200"/>
            </a:lvl1pPr>
            <a:lvl2pPr indent="-431800" lvl="1" marL="914400" rtl="0">
              <a:spcBef>
                <a:spcPts val="0"/>
              </a:spcBef>
              <a:spcAft>
                <a:spcPts val="0"/>
              </a:spcAft>
              <a:buSzPts val="3200"/>
              <a:buChar char="⬗"/>
              <a:defRPr i="1" sz="3200"/>
            </a:lvl2pPr>
            <a:lvl3pPr indent="-431800" lvl="2" marL="1371600" rtl="0">
              <a:spcBef>
                <a:spcPts val="0"/>
              </a:spcBef>
              <a:spcAft>
                <a:spcPts val="0"/>
              </a:spcAft>
              <a:buSzPts val="3200"/>
              <a:buChar char="⬗"/>
              <a:defRPr i="1" sz="3200"/>
            </a:lvl3pPr>
            <a:lvl4pPr indent="-431800" lvl="3" marL="1828800" rtl="0">
              <a:spcBef>
                <a:spcPts val="0"/>
              </a:spcBef>
              <a:spcAft>
                <a:spcPts val="0"/>
              </a:spcAft>
              <a:buSzPts val="3200"/>
              <a:buChar char="●"/>
              <a:defRPr i="1" sz="3200"/>
            </a:lvl4pPr>
            <a:lvl5pPr indent="-431800" lvl="4" marL="2286000" rtl="0">
              <a:spcBef>
                <a:spcPts val="0"/>
              </a:spcBef>
              <a:spcAft>
                <a:spcPts val="0"/>
              </a:spcAft>
              <a:buSzPts val="3200"/>
              <a:buChar char="○"/>
              <a:defRPr i="1" sz="3200"/>
            </a:lvl5pPr>
            <a:lvl6pPr indent="-431800" lvl="5" marL="2743200" rtl="0">
              <a:spcBef>
                <a:spcPts val="0"/>
              </a:spcBef>
              <a:spcAft>
                <a:spcPts val="0"/>
              </a:spcAft>
              <a:buSzPts val="3200"/>
              <a:buChar char="■"/>
              <a:defRPr i="1" sz="3200"/>
            </a:lvl6pPr>
            <a:lvl7pPr indent="-431800" lvl="6" marL="3200400" rtl="0">
              <a:spcBef>
                <a:spcPts val="0"/>
              </a:spcBef>
              <a:spcAft>
                <a:spcPts val="0"/>
              </a:spcAft>
              <a:buSzPts val="3200"/>
              <a:buChar char="●"/>
              <a:defRPr i="1" sz="3200"/>
            </a:lvl7pPr>
            <a:lvl8pPr indent="-431800" lvl="7" marL="3657600" rtl="0">
              <a:spcBef>
                <a:spcPts val="0"/>
              </a:spcBef>
              <a:spcAft>
                <a:spcPts val="0"/>
              </a:spcAft>
              <a:buSzPts val="3200"/>
              <a:buChar char="○"/>
              <a:defRPr i="1" sz="3200"/>
            </a:lvl8pPr>
            <a:lvl9pPr indent="-431800" lvl="8" marL="4114800">
              <a:spcBef>
                <a:spcPts val="0"/>
              </a:spcBef>
              <a:spcAft>
                <a:spcPts val="0"/>
              </a:spcAft>
              <a:buSzPts val="3200"/>
              <a:buChar char="■"/>
              <a:defRPr i="1" sz="3200"/>
            </a:lvl9pPr>
          </a:lstStyle>
          <a:p/>
        </p:txBody>
      </p:sp>
      <p:sp>
        <p:nvSpPr>
          <p:cNvPr id="16" name="Google Shape;16;p4"/>
          <p:cNvSpPr txBox="1"/>
          <p:nvPr/>
        </p:nvSpPr>
        <p:spPr>
          <a:xfrm>
            <a:off x="817400" y="705169"/>
            <a:ext cx="19572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9600">
                <a:solidFill>
                  <a:schemeClr val="lt2"/>
                </a:solidFill>
                <a:latin typeface="Marcellus SC"/>
                <a:ea typeface="Marcellus SC"/>
                <a:cs typeface="Marcellus SC"/>
                <a:sym typeface="Marcellus SC"/>
              </a:rPr>
              <a:t>“</a:t>
            </a:r>
            <a:endParaRPr sz="9600">
              <a:solidFill>
                <a:schemeClr val="lt2"/>
              </a:solidFill>
              <a:latin typeface="Marcellus SC"/>
              <a:ea typeface="Marcellus SC"/>
              <a:cs typeface="Marcellus SC"/>
              <a:sym typeface="Marcellus SC"/>
            </a:endParaRPr>
          </a:p>
        </p:txBody>
      </p:sp>
      <p:sp>
        <p:nvSpPr>
          <p:cNvPr id="17" name="Google Shape;17;p4"/>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548025" y="431025"/>
            <a:ext cx="5511000" cy="775500"/>
          </a:xfrm>
          <a:prstGeom prst="rect">
            <a:avLst/>
          </a:prstGeom>
        </p:spPr>
        <p:txBody>
          <a:bodyPr anchorCtr="0" anchor="b" bIns="0" lIns="0" spcFirstLastPara="1" rIns="0" wrap="square" tIns="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0" name="Google Shape;20;p5"/>
          <p:cNvSpPr txBox="1"/>
          <p:nvPr>
            <p:ph idx="1" type="body"/>
          </p:nvPr>
        </p:nvSpPr>
        <p:spPr>
          <a:xfrm>
            <a:off x="548025" y="1410075"/>
            <a:ext cx="5511000" cy="32112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1" name="Google Shape;21;p5"/>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548025" y="431025"/>
            <a:ext cx="5511000" cy="775500"/>
          </a:xfrm>
          <a:prstGeom prst="rect">
            <a:avLst/>
          </a:prstGeom>
        </p:spPr>
        <p:txBody>
          <a:bodyPr anchorCtr="0" anchor="b" bIns="0" lIns="0" spcFirstLastPara="1" rIns="0" wrap="square" tIns="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4" name="Google Shape;24;p6"/>
          <p:cNvSpPr txBox="1"/>
          <p:nvPr>
            <p:ph idx="1" type="body"/>
          </p:nvPr>
        </p:nvSpPr>
        <p:spPr>
          <a:xfrm>
            <a:off x="548025" y="1410075"/>
            <a:ext cx="2567400" cy="33060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25" name="Google Shape;25;p6"/>
          <p:cNvSpPr txBox="1"/>
          <p:nvPr>
            <p:ph idx="2" type="body"/>
          </p:nvPr>
        </p:nvSpPr>
        <p:spPr>
          <a:xfrm>
            <a:off x="3491636" y="1410075"/>
            <a:ext cx="2567400" cy="33060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26" name="Google Shape;26;p6"/>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7" name="Shape 27"/>
        <p:cNvGrpSpPr/>
        <p:nvPr/>
      </p:nvGrpSpPr>
      <p:grpSpPr>
        <a:xfrm>
          <a:off x="0" y="0"/>
          <a:ext cx="0" cy="0"/>
          <a:chOff x="0" y="0"/>
          <a:chExt cx="0" cy="0"/>
        </a:xfrm>
      </p:grpSpPr>
      <p:sp>
        <p:nvSpPr>
          <p:cNvPr id="28" name="Google Shape;28;p7"/>
          <p:cNvSpPr txBox="1"/>
          <p:nvPr>
            <p:ph type="title"/>
          </p:nvPr>
        </p:nvSpPr>
        <p:spPr>
          <a:xfrm>
            <a:off x="548025" y="431025"/>
            <a:ext cx="5511000" cy="775500"/>
          </a:xfrm>
          <a:prstGeom prst="rect">
            <a:avLst/>
          </a:prstGeom>
        </p:spPr>
        <p:txBody>
          <a:bodyPr anchorCtr="0" anchor="b"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9" name="Google Shape;29;p7"/>
          <p:cNvSpPr txBox="1"/>
          <p:nvPr>
            <p:ph idx="1" type="body"/>
          </p:nvPr>
        </p:nvSpPr>
        <p:spPr>
          <a:xfrm>
            <a:off x="548025" y="1410075"/>
            <a:ext cx="1837800" cy="3305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0" name="Google Shape;30;p7"/>
          <p:cNvSpPr txBox="1"/>
          <p:nvPr>
            <p:ph idx="2" type="body"/>
          </p:nvPr>
        </p:nvSpPr>
        <p:spPr>
          <a:xfrm>
            <a:off x="2594365" y="1410075"/>
            <a:ext cx="1837800" cy="3305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1" name="Google Shape;31;p7"/>
          <p:cNvSpPr txBox="1"/>
          <p:nvPr>
            <p:ph idx="3" type="body"/>
          </p:nvPr>
        </p:nvSpPr>
        <p:spPr>
          <a:xfrm>
            <a:off x="4640704" y="1410075"/>
            <a:ext cx="1837800" cy="3305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2" name="Google Shape;32;p7"/>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Google Shape;34;p8"/>
          <p:cNvSpPr txBox="1"/>
          <p:nvPr>
            <p:ph type="title"/>
          </p:nvPr>
        </p:nvSpPr>
        <p:spPr>
          <a:xfrm>
            <a:off x="548025" y="431025"/>
            <a:ext cx="5511000" cy="775500"/>
          </a:xfrm>
          <a:prstGeom prst="rect">
            <a:avLst/>
          </a:prstGeom>
        </p:spPr>
        <p:txBody>
          <a:bodyPr anchorCtr="0" anchor="b" bIns="0" lIns="0" spcFirstLastPara="1" rIns="0" wrap="square" tIns="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5" name="Google Shape;35;p8"/>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6" name="Shape 36"/>
        <p:cNvGrpSpPr/>
        <p:nvPr/>
      </p:nvGrpSpPr>
      <p:grpSpPr>
        <a:xfrm>
          <a:off x="0" y="0"/>
          <a:ext cx="0" cy="0"/>
          <a:chOff x="0" y="0"/>
          <a:chExt cx="0" cy="0"/>
        </a:xfrm>
      </p:grpSpPr>
      <p:sp>
        <p:nvSpPr>
          <p:cNvPr id="37" name="Google Shape;37;p9"/>
          <p:cNvSpPr txBox="1"/>
          <p:nvPr>
            <p:ph idx="1" type="body"/>
          </p:nvPr>
        </p:nvSpPr>
        <p:spPr>
          <a:xfrm>
            <a:off x="548025" y="4330100"/>
            <a:ext cx="55110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800"/>
              <a:buNone/>
              <a:defRPr sz="1800"/>
            </a:lvl1pPr>
          </a:lstStyle>
          <a:p/>
        </p:txBody>
      </p:sp>
      <p:sp>
        <p:nvSpPr>
          <p:cNvPr id="38" name="Google Shape;38;p9"/>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9" name="Shape 39"/>
        <p:cNvGrpSpPr/>
        <p:nvPr/>
      </p:nvGrpSpPr>
      <p:grpSpPr>
        <a:xfrm>
          <a:off x="0" y="0"/>
          <a:ext cx="0" cy="0"/>
          <a:chOff x="0" y="0"/>
          <a:chExt cx="0" cy="0"/>
        </a:xfrm>
      </p:grpSpPr>
      <p:sp>
        <p:nvSpPr>
          <p:cNvPr id="40" name="Google Shape;40;p10"/>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48025" y="431025"/>
            <a:ext cx="5511000" cy="7755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dk1"/>
              </a:buClr>
              <a:buSzPts val="2400"/>
              <a:buFont typeface="Marcellus SC"/>
              <a:buNone/>
              <a:defRPr sz="2400">
                <a:solidFill>
                  <a:schemeClr val="dk1"/>
                </a:solidFill>
                <a:latin typeface="Marcellus SC"/>
                <a:ea typeface="Marcellus SC"/>
                <a:cs typeface="Marcellus SC"/>
                <a:sym typeface="Marcellus SC"/>
              </a:defRPr>
            </a:lvl1pPr>
            <a:lvl2pPr lvl="1">
              <a:spcBef>
                <a:spcPts val="0"/>
              </a:spcBef>
              <a:spcAft>
                <a:spcPts val="0"/>
              </a:spcAft>
              <a:buClr>
                <a:schemeClr val="dk1"/>
              </a:buClr>
              <a:buSzPts val="2400"/>
              <a:buFont typeface="Marcellus SC"/>
              <a:buNone/>
              <a:defRPr sz="2400">
                <a:solidFill>
                  <a:schemeClr val="dk1"/>
                </a:solidFill>
                <a:latin typeface="Marcellus SC"/>
                <a:ea typeface="Marcellus SC"/>
                <a:cs typeface="Marcellus SC"/>
                <a:sym typeface="Marcellus SC"/>
              </a:defRPr>
            </a:lvl2pPr>
            <a:lvl3pPr lvl="2">
              <a:spcBef>
                <a:spcPts val="0"/>
              </a:spcBef>
              <a:spcAft>
                <a:spcPts val="0"/>
              </a:spcAft>
              <a:buClr>
                <a:schemeClr val="dk1"/>
              </a:buClr>
              <a:buSzPts val="2400"/>
              <a:buFont typeface="Marcellus SC"/>
              <a:buNone/>
              <a:defRPr sz="2400">
                <a:solidFill>
                  <a:schemeClr val="dk1"/>
                </a:solidFill>
                <a:latin typeface="Marcellus SC"/>
                <a:ea typeface="Marcellus SC"/>
                <a:cs typeface="Marcellus SC"/>
                <a:sym typeface="Marcellus SC"/>
              </a:defRPr>
            </a:lvl3pPr>
            <a:lvl4pPr lvl="3">
              <a:spcBef>
                <a:spcPts val="0"/>
              </a:spcBef>
              <a:spcAft>
                <a:spcPts val="0"/>
              </a:spcAft>
              <a:buClr>
                <a:schemeClr val="dk1"/>
              </a:buClr>
              <a:buSzPts val="2400"/>
              <a:buFont typeface="Marcellus SC"/>
              <a:buNone/>
              <a:defRPr sz="2400">
                <a:solidFill>
                  <a:schemeClr val="dk1"/>
                </a:solidFill>
                <a:latin typeface="Marcellus SC"/>
                <a:ea typeface="Marcellus SC"/>
                <a:cs typeface="Marcellus SC"/>
                <a:sym typeface="Marcellus SC"/>
              </a:defRPr>
            </a:lvl4pPr>
            <a:lvl5pPr lvl="4">
              <a:spcBef>
                <a:spcPts val="0"/>
              </a:spcBef>
              <a:spcAft>
                <a:spcPts val="0"/>
              </a:spcAft>
              <a:buClr>
                <a:schemeClr val="dk1"/>
              </a:buClr>
              <a:buSzPts val="2400"/>
              <a:buFont typeface="Marcellus SC"/>
              <a:buNone/>
              <a:defRPr sz="2400">
                <a:solidFill>
                  <a:schemeClr val="dk1"/>
                </a:solidFill>
                <a:latin typeface="Marcellus SC"/>
                <a:ea typeface="Marcellus SC"/>
                <a:cs typeface="Marcellus SC"/>
                <a:sym typeface="Marcellus SC"/>
              </a:defRPr>
            </a:lvl5pPr>
            <a:lvl6pPr lvl="5">
              <a:spcBef>
                <a:spcPts val="0"/>
              </a:spcBef>
              <a:spcAft>
                <a:spcPts val="0"/>
              </a:spcAft>
              <a:buClr>
                <a:schemeClr val="dk1"/>
              </a:buClr>
              <a:buSzPts val="2400"/>
              <a:buFont typeface="Marcellus SC"/>
              <a:buNone/>
              <a:defRPr sz="2400">
                <a:solidFill>
                  <a:schemeClr val="dk1"/>
                </a:solidFill>
                <a:latin typeface="Marcellus SC"/>
                <a:ea typeface="Marcellus SC"/>
                <a:cs typeface="Marcellus SC"/>
                <a:sym typeface="Marcellus SC"/>
              </a:defRPr>
            </a:lvl6pPr>
            <a:lvl7pPr lvl="6">
              <a:spcBef>
                <a:spcPts val="0"/>
              </a:spcBef>
              <a:spcAft>
                <a:spcPts val="0"/>
              </a:spcAft>
              <a:buClr>
                <a:schemeClr val="dk1"/>
              </a:buClr>
              <a:buSzPts val="2400"/>
              <a:buFont typeface="Marcellus SC"/>
              <a:buNone/>
              <a:defRPr sz="2400">
                <a:solidFill>
                  <a:schemeClr val="dk1"/>
                </a:solidFill>
                <a:latin typeface="Marcellus SC"/>
                <a:ea typeface="Marcellus SC"/>
                <a:cs typeface="Marcellus SC"/>
                <a:sym typeface="Marcellus SC"/>
              </a:defRPr>
            </a:lvl7pPr>
            <a:lvl8pPr lvl="7">
              <a:spcBef>
                <a:spcPts val="0"/>
              </a:spcBef>
              <a:spcAft>
                <a:spcPts val="0"/>
              </a:spcAft>
              <a:buClr>
                <a:schemeClr val="dk1"/>
              </a:buClr>
              <a:buSzPts val="2400"/>
              <a:buFont typeface="Marcellus SC"/>
              <a:buNone/>
              <a:defRPr sz="2400">
                <a:solidFill>
                  <a:schemeClr val="dk1"/>
                </a:solidFill>
                <a:latin typeface="Marcellus SC"/>
                <a:ea typeface="Marcellus SC"/>
                <a:cs typeface="Marcellus SC"/>
                <a:sym typeface="Marcellus SC"/>
              </a:defRPr>
            </a:lvl8pPr>
            <a:lvl9pPr lvl="8">
              <a:spcBef>
                <a:spcPts val="0"/>
              </a:spcBef>
              <a:spcAft>
                <a:spcPts val="0"/>
              </a:spcAft>
              <a:buClr>
                <a:schemeClr val="dk1"/>
              </a:buClr>
              <a:buSzPts val="2400"/>
              <a:buFont typeface="Marcellus SC"/>
              <a:buNone/>
              <a:defRPr sz="2400">
                <a:solidFill>
                  <a:schemeClr val="dk1"/>
                </a:solidFill>
                <a:latin typeface="Marcellus SC"/>
                <a:ea typeface="Marcellus SC"/>
                <a:cs typeface="Marcellus SC"/>
                <a:sym typeface="Marcellus SC"/>
              </a:defRPr>
            </a:lvl9pPr>
          </a:lstStyle>
          <a:p/>
        </p:txBody>
      </p:sp>
      <p:sp>
        <p:nvSpPr>
          <p:cNvPr id="7" name="Google Shape;7;p1"/>
          <p:cNvSpPr txBox="1"/>
          <p:nvPr>
            <p:ph idx="1" type="body"/>
          </p:nvPr>
        </p:nvSpPr>
        <p:spPr>
          <a:xfrm>
            <a:off x="548025" y="1410075"/>
            <a:ext cx="5511000" cy="3211200"/>
          </a:xfrm>
          <a:prstGeom prst="rect">
            <a:avLst/>
          </a:prstGeom>
          <a:noFill/>
          <a:ln>
            <a:noFill/>
          </a:ln>
        </p:spPr>
        <p:txBody>
          <a:bodyPr anchorCtr="0" anchor="t" bIns="0" lIns="0" spcFirstLastPara="1" rIns="0" wrap="square" tIns="0">
            <a:noAutofit/>
          </a:bodyPr>
          <a:lstStyle>
            <a:lvl1pPr indent="-381000" lvl="0" marL="457200">
              <a:spcBef>
                <a:spcPts val="600"/>
              </a:spcBef>
              <a:spcAft>
                <a:spcPts val="0"/>
              </a:spcAft>
              <a:buClr>
                <a:schemeClr val="lt2"/>
              </a:buClr>
              <a:buSzPts val="2400"/>
              <a:buFont typeface="EB Garamond"/>
              <a:buChar char="⬗"/>
              <a:defRPr sz="2400">
                <a:solidFill>
                  <a:schemeClr val="dk1"/>
                </a:solidFill>
                <a:latin typeface="EB Garamond"/>
                <a:ea typeface="EB Garamond"/>
                <a:cs typeface="EB Garamond"/>
                <a:sym typeface="EB Garamond"/>
              </a:defRPr>
            </a:lvl1pPr>
            <a:lvl2pPr indent="-381000" lvl="1" marL="914400">
              <a:spcBef>
                <a:spcPts val="0"/>
              </a:spcBef>
              <a:spcAft>
                <a:spcPts val="0"/>
              </a:spcAft>
              <a:buClr>
                <a:schemeClr val="lt2"/>
              </a:buClr>
              <a:buSzPts val="2400"/>
              <a:buFont typeface="EB Garamond"/>
              <a:buChar char="⬗"/>
              <a:defRPr sz="2400">
                <a:solidFill>
                  <a:schemeClr val="dk1"/>
                </a:solidFill>
                <a:latin typeface="EB Garamond"/>
                <a:ea typeface="EB Garamond"/>
                <a:cs typeface="EB Garamond"/>
                <a:sym typeface="EB Garamond"/>
              </a:defRPr>
            </a:lvl2pPr>
            <a:lvl3pPr indent="-381000" lvl="2" marL="1371600">
              <a:spcBef>
                <a:spcPts val="0"/>
              </a:spcBef>
              <a:spcAft>
                <a:spcPts val="0"/>
              </a:spcAft>
              <a:buClr>
                <a:schemeClr val="lt2"/>
              </a:buClr>
              <a:buSzPts val="2400"/>
              <a:buFont typeface="EB Garamond"/>
              <a:buChar char="⬗"/>
              <a:defRPr sz="2400">
                <a:solidFill>
                  <a:schemeClr val="dk1"/>
                </a:solidFill>
                <a:latin typeface="EB Garamond"/>
                <a:ea typeface="EB Garamond"/>
                <a:cs typeface="EB Garamond"/>
                <a:sym typeface="EB Garamond"/>
              </a:defRPr>
            </a:lvl3pPr>
            <a:lvl4pPr indent="-381000" lvl="3" marL="1828800">
              <a:spcBef>
                <a:spcPts val="0"/>
              </a:spcBef>
              <a:spcAft>
                <a:spcPts val="0"/>
              </a:spcAft>
              <a:buClr>
                <a:schemeClr val="lt2"/>
              </a:buClr>
              <a:buSzPts val="2400"/>
              <a:buFont typeface="EB Garamond"/>
              <a:buChar char="●"/>
              <a:defRPr sz="2400">
                <a:solidFill>
                  <a:schemeClr val="dk1"/>
                </a:solidFill>
                <a:latin typeface="EB Garamond"/>
                <a:ea typeface="EB Garamond"/>
                <a:cs typeface="EB Garamond"/>
                <a:sym typeface="EB Garamond"/>
              </a:defRPr>
            </a:lvl4pPr>
            <a:lvl5pPr indent="-381000" lvl="4" marL="2286000">
              <a:spcBef>
                <a:spcPts val="0"/>
              </a:spcBef>
              <a:spcAft>
                <a:spcPts val="0"/>
              </a:spcAft>
              <a:buClr>
                <a:schemeClr val="lt2"/>
              </a:buClr>
              <a:buSzPts val="2400"/>
              <a:buFont typeface="EB Garamond"/>
              <a:buChar char="○"/>
              <a:defRPr sz="2400">
                <a:solidFill>
                  <a:schemeClr val="dk1"/>
                </a:solidFill>
                <a:latin typeface="EB Garamond"/>
                <a:ea typeface="EB Garamond"/>
                <a:cs typeface="EB Garamond"/>
                <a:sym typeface="EB Garamond"/>
              </a:defRPr>
            </a:lvl5pPr>
            <a:lvl6pPr indent="-381000" lvl="5" marL="2743200">
              <a:spcBef>
                <a:spcPts val="0"/>
              </a:spcBef>
              <a:spcAft>
                <a:spcPts val="0"/>
              </a:spcAft>
              <a:buClr>
                <a:schemeClr val="lt2"/>
              </a:buClr>
              <a:buSzPts val="2400"/>
              <a:buFont typeface="EB Garamond"/>
              <a:buChar char="■"/>
              <a:defRPr sz="2400">
                <a:solidFill>
                  <a:schemeClr val="dk1"/>
                </a:solidFill>
                <a:latin typeface="EB Garamond"/>
                <a:ea typeface="EB Garamond"/>
                <a:cs typeface="EB Garamond"/>
                <a:sym typeface="EB Garamond"/>
              </a:defRPr>
            </a:lvl6pPr>
            <a:lvl7pPr indent="-381000" lvl="6" marL="3200400">
              <a:spcBef>
                <a:spcPts val="0"/>
              </a:spcBef>
              <a:spcAft>
                <a:spcPts val="0"/>
              </a:spcAft>
              <a:buClr>
                <a:schemeClr val="lt2"/>
              </a:buClr>
              <a:buSzPts val="2400"/>
              <a:buFont typeface="EB Garamond"/>
              <a:buChar char="●"/>
              <a:defRPr sz="2400">
                <a:solidFill>
                  <a:schemeClr val="dk1"/>
                </a:solidFill>
                <a:latin typeface="EB Garamond"/>
                <a:ea typeface="EB Garamond"/>
                <a:cs typeface="EB Garamond"/>
                <a:sym typeface="EB Garamond"/>
              </a:defRPr>
            </a:lvl7pPr>
            <a:lvl8pPr indent="-381000" lvl="7" marL="3657600">
              <a:spcBef>
                <a:spcPts val="0"/>
              </a:spcBef>
              <a:spcAft>
                <a:spcPts val="0"/>
              </a:spcAft>
              <a:buClr>
                <a:schemeClr val="lt2"/>
              </a:buClr>
              <a:buSzPts val="2400"/>
              <a:buFont typeface="EB Garamond"/>
              <a:buChar char="○"/>
              <a:defRPr sz="2400">
                <a:solidFill>
                  <a:schemeClr val="dk1"/>
                </a:solidFill>
                <a:latin typeface="EB Garamond"/>
                <a:ea typeface="EB Garamond"/>
                <a:cs typeface="EB Garamond"/>
                <a:sym typeface="EB Garamond"/>
              </a:defRPr>
            </a:lvl8pPr>
            <a:lvl9pPr indent="-381000" lvl="8" marL="4114800">
              <a:spcBef>
                <a:spcPts val="0"/>
              </a:spcBef>
              <a:spcAft>
                <a:spcPts val="0"/>
              </a:spcAft>
              <a:buClr>
                <a:schemeClr val="lt2"/>
              </a:buClr>
              <a:buSzPts val="2400"/>
              <a:buFont typeface="EB Garamond"/>
              <a:buChar char="■"/>
              <a:defRPr sz="2400">
                <a:solidFill>
                  <a:schemeClr val="dk1"/>
                </a:solidFill>
                <a:latin typeface="EB Garamond"/>
                <a:ea typeface="EB Garamond"/>
                <a:cs typeface="EB Garamond"/>
                <a:sym typeface="EB Garamond"/>
              </a:defRPr>
            </a:lvl9pPr>
          </a:lstStyle>
          <a:p/>
        </p:txBody>
      </p:sp>
      <p:sp>
        <p:nvSpPr>
          <p:cNvPr id="8" name="Google Shape;8;p1"/>
          <p:cNvSpPr txBox="1"/>
          <p:nvPr>
            <p:ph idx="12" type="sldNum"/>
          </p:nvPr>
        </p:nvSpPr>
        <p:spPr>
          <a:xfrm>
            <a:off x="270800" y="4882950"/>
            <a:ext cx="8614500" cy="260400"/>
          </a:xfrm>
          <a:prstGeom prst="rect">
            <a:avLst/>
          </a:prstGeom>
          <a:noFill/>
          <a:ln>
            <a:noFill/>
          </a:ln>
        </p:spPr>
        <p:txBody>
          <a:bodyPr anchorCtr="0" anchor="ctr" bIns="0" lIns="0" spcFirstLastPara="1" rIns="0" wrap="square" tIns="0">
            <a:noAutofit/>
          </a:bodyPr>
          <a:lstStyle>
            <a:lvl1pPr lvl="0">
              <a:buNone/>
              <a:defRPr sz="1000">
                <a:solidFill>
                  <a:schemeClr val="dk1"/>
                </a:solidFill>
                <a:latin typeface="Frank Ruhl Libre"/>
                <a:ea typeface="Frank Ruhl Libre"/>
                <a:cs typeface="Frank Ruhl Libre"/>
                <a:sym typeface="Frank Ruhl Libre"/>
              </a:defRPr>
            </a:lvl1pPr>
            <a:lvl2pPr lvl="1">
              <a:buNone/>
              <a:defRPr sz="1000">
                <a:solidFill>
                  <a:schemeClr val="dk1"/>
                </a:solidFill>
                <a:latin typeface="Frank Ruhl Libre"/>
                <a:ea typeface="Frank Ruhl Libre"/>
                <a:cs typeface="Frank Ruhl Libre"/>
                <a:sym typeface="Frank Ruhl Libre"/>
              </a:defRPr>
            </a:lvl2pPr>
            <a:lvl3pPr lvl="2">
              <a:buNone/>
              <a:defRPr sz="1000">
                <a:solidFill>
                  <a:schemeClr val="dk1"/>
                </a:solidFill>
                <a:latin typeface="Frank Ruhl Libre"/>
                <a:ea typeface="Frank Ruhl Libre"/>
                <a:cs typeface="Frank Ruhl Libre"/>
                <a:sym typeface="Frank Ruhl Libre"/>
              </a:defRPr>
            </a:lvl3pPr>
            <a:lvl4pPr lvl="3">
              <a:buNone/>
              <a:defRPr sz="1000">
                <a:solidFill>
                  <a:schemeClr val="dk1"/>
                </a:solidFill>
                <a:latin typeface="Frank Ruhl Libre"/>
                <a:ea typeface="Frank Ruhl Libre"/>
                <a:cs typeface="Frank Ruhl Libre"/>
                <a:sym typeface="Frank Ruhl Libre"/>
              </a:defRPr>
            </a:lvl4pPr>
            <a:lvl5pPr lvl="4">
              <a:buNone/>
              <a:defRPr sz="1000">
                <a:solidFill>
                  <a:schemeClr val="dk1"/>
                </a:solidFill>
                <a:latin typeface="Frank Ruhl Libre"/>
                <a:ea typeface="Frank Ruhl Libre"/>
                <a:cs typeface="Frank Ruhl Libre"/>
                <a:sym typeface="Frank Ruhl Libre"/>
              </a:defRPr>
            </a:lvl5pPr>
            <a:lvl6pPr lvl="5">
              <a:buNone/>
              <a:defRPr sz="1000">
                <a:solidFill>
                  <a:schemeClr val="dk1"/>
                </a:solidFill>
                <a:latin typeface="Frank Ruhl Libre"/>
                <a:ea typeface="Frank Ruhl Libre"/>
                <a:cs typeface="Frank Ruhl Libre"/>
                <a:sym typeface="Frank Ruhl Libre"/>
              </a:defRPr>
            </a:lvl6pPr>
            <a:lvl7pPr lvl="6">
              <a:buNone/>
              <a:defRPr sz="1000">
                <a:solidFill>
                  <a:schemeClr val="dk1"/>
                </a:solidFill>
                <a:latin typeface="Frank Ruhl Libre"/>
                <a:ea typeface="Frank Ruhl Libre"/>
                <a:cs typeface="Frank Ruhl Libre"/>
                <a:sym typeface="Frank Ruhl Libre"/>
              </a:defRPr>
            </a:lvl7pPr>
            <a:lvl8pPr lvl="7">
              <a:buNone/>
              <a:defRPr sz="1000">
                <a:solidFill>
                  <a:schemeClr val="dk1"/>
                </a:solidFill>
                <a:latin typeface="Frank Ruhl Libre"/>
                <a:ea typeface="Frank Ruhl Libre"/>
                <a:cs typeface="Frank Ruhl Libre"/>
                <a:sym typeface="Frank Ruhl Libre"/>
              </a:defRPr>
            </a:lvl8pPr>
            <a:lvl9pPr lvl="8">
              <a:buNone/>
              <a:defRPr sz="1000">
                <a:solidFill>
                  <a:schemeClr val="dk1"/>
                </a:solidFill>
                <a:latin typeface="Frank Ruhl Libre"/>
                <a:ea typeface="Frank Ruhl Libre"/>
                <a:cs typeface="Frank Ruhl Libre"/>
                <a:sym typeface="Frank Ruhl Libre"/>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 name="Shape 47"/>
        <p:cNvGrpSpPr/>
        <p:nvPr/>
      </p:nvGrpSpPr>
      <p:grpSpPr>
        <a:xfrm>
          <a:off x="0" y="0"/>
          <a:ext cx="0" cy="0"/>
          <a:chOff x="0" y="0"/>
          <a:chExt cx="0" cy="0"/>
        </a:xfrm>
      </p:grpSpPr>
      <p:sp>
        <p:nvSpPr>
          <p:cNvPr id="48" name="Google Shape;48;p12"/>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49" name="Google Shape;49;p12"/>
          <p:cNvPicPr preferRelativeResize="0"/>
          <p:nvPr/>
        </p:nvPicPr>
        <p:blipFill>
          <a:blip r:embed="rId3">
            <a:alphaModFix amt="33000"/>
          </a:blip>
          <a:stretch>
            <a:fillRect/>
          </a:stretch>
        </p:blipFill>
        <p:spPr>
          <a:xfrm>
            <a:off x="0" y="0"/>
            <a:ext cx="9144000" cy="5143493"/>
          </a:xfrm>
          <a:prstGeom prst="rect">
            <a:avLst/>
          </a:prstGeom>
          <a:noFill/>
          <a:ln>
            <a:noFill/>
          </a:ln>
        </p:spPr>
      </p:pic>
      <p:sp>
        <p:nvSpPr>
          <p:cNvPr id="50" name="Google Shape;50;p12"/>
          <p:cNvSpPr txBox="1"/>
          <p:nvPr/>
        </p:nvSpPr>
        <p:spPr>
          <a:xfrm>
            <a:off x="270800" y="1785150"/>
            <a:ext cx="8614500" cy="15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400">
                <a:solidFill>
                  <a:schemeClr val="dk1"/>
                </a:solidFill>
                <a:latin typeface="Marcellus SC"/>
                <a:ea typeface="Marcellus SC"/>
                <a:cs typeface="Marcellus SC"/>
                <a:sym typeface="Marcellus SC"/>
              </a:rPr>
              <a:t>Columbus Case</a:t>
            </a:r>
            <a:endParaRPr sz="5400">
              <a:solidFill>
                <a:schemeClr val="dk1"/>
              </a:solidFill>
              <a:latin typeface="Marcellus SC"/>
              <a:ea typeface="Marcellus SC"/>
              <a:cs typeface="Marcellus SC"/>
              <a:sym typeface="Marcellus SC"/>
            </a:endParaRPr>
          </a:p>
          <a:p>
            <a:pPr indent="0" lvl="0" marL="0" rtl="0" algn="ctr">
              <a:spcBef>
                <a:spcPts val="0"/>
              </a:spcBef>
              <a:spcAft>
                <a:spcPts val="0"/>
              </a:spcAft>
              <a:buNone/>
            </a:pPr>
            <a:r>
              <a:rPr lang="en" sz="2000">
                <a:solidFill>
                  <a:schemeClr val="dk1"/>
                </a:solidFill>
                <a:latin typeface="Marcellus SC"/>
                <a:ea typeface="Marcellus SC"/>
                <a:cs typeface="Marcellus SC"/>
                <a:sym typeface="Marcellus SC"/>
              </a:rPr>
              <a:t>Group 4: Jonathan Chang, Justin Chin, Sakura Kishiro, Haiau Vo</a:t>
            </a:r>
            <a:endParaRPr sz="2000">
              <a:solidFill>
                <a:schemeClr val="dk1"/>
              </a:solidFill>
              <a:latin typeface="Marcellus SC"/>
              <a:ea typeface="Marcellus SC"/>
              <a:cs typeface="Marcellus SC"/>
              <a:sym typeface="Marcellus S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1"/>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19" name="Google Shape;119;p21"/>
          <p:cNvSpPr txBox="1"/>
          <p:nvPr/>
        </p:nvSpPr>
        <p:spPr>
          <a:xfrm>
            <a:off x="306325" y="261425"/>
            <a:ext cx="5347800" cy="4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Marcellus SC"/>
                <a:ea typeface="Marcellus SC"/>
                <a:cs typeface="Marcellus SC"/>
                <a:sym typeface="Marcellus SC"/>
              </a:rPr>
              <a:t>PRECEDENCE NETWORK</a:t>
            </a:r>
            <a:r>
              <a:rPr b="1" lang="en" sz="2400">
                <a:solidFill>
                  <a:schemeClr val="dk1"/>
                </a:solidFill>
                <a:latin typeface="Marcellus SC"/>
                <a:ea typeface="Marcellus SC"/>
                <a:cs typeface="Marcellus SC"/>
                <a:sym typeface="Marcellus SC"/>
              </a:rPr>
              <a:t> </a:t>
            </a:r>
            <a:endParaRPr b="1" sz="2400">
              <a:solidFill>
                <a:schemeClr val="dk1"/>
              </a:solidFill>
              <a:latin typeface="Marcellus SC"/>
              <a:ea typeface="Marcellus SC"/>
              <a:cs typeface="Marcellus SC"/>
              <a:sym typeface="Marcellus SC"/>
            </a:endParaRPr>
          </a:p>
        </p:txBody>
      </p:sp>
      <p:sp>
        <p:nvSpPr>
          <p:cNvPr id="120" name="Google Shape;120;p21"/>
          <p:cNvSpPr/>
          <p:nvPr/>
        </p:nvSpPr>
        <p:spPr>
          <a:xfrm>
            <a:off x="-62175" y="2072100"/>
            <a:ext cx="1048200" cy="9993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Funding Secured</a:t>
            </a:r>
            <a:endParaRPr sz="700"/>
          </a:p>
        </p:txBody>
      </p:sp>
      <p:sp>
        <p:nvSpPr>
          <p:cNvPr id="121" name="Google Shape;121;p21"/>
          <p:cNvSpPr/>
          <p:nvPr/>
        </p:nvSpPr>
        <p:spPr>
          <a:xfrm>
            <a:off x="8203425" y="2072100"/>
            <a:ext cx="940500" cy="9993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Dock back in Spain</a:t>
            </a:r>
            <a:endParaRPr sz="700"/>
          </a:p>
        </p:txBody>
      </p:sp>
      <p:sp>
        <p:nvSpPr>
          <p:cNvPr id="122" name="Google Shape;122;p21"/>
          <p:cNvSpPr/>
          <p:nvPr/>
        </p:nvSpPr>
        <p:spPr>
          <a:xfrm>
            <a:off x="950375" y="1582025"/>
            <a:ext cx="630900" cy="5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Advertise</a:t>
            </a:r>
            <a:endParaRPr sz="700"/>
          </a:p>
        </p:txBody>
      </p:sp>
      <p:sp>
        <p:nvSpPr>
          <p:cNvPr id="123" name="Google Shape;123;p21"/>
          <p:cNvSpPr/>
          <p:nvPr/>
        </p:nvSpPr>
        <p:spPr>
          <a:xfrm>
            <a:off x="950375" y="3155025"/>
            <a:ext cx="630900" cy="5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Purchase Boats</a:t>
            </a:r>
            <a:endParaRPr sz="700"/>
          </a:p>
        </p:txBody>
      </p:sp>
      <p:sp>
        <p:nvSpPr>
          <p:cNvPr id="124" name="Google Shape;124;p21"/>
          <p:cNvSpPr/>
          <p:nvPr/>
        </p:nvSpPr>
        <p:spPr>
          <a:xfrm>
            <a:off x="2008875" y="2269425"/>
            <a:ext cx="630900" cy="5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Hire Captains</a:t>
            </a:r>
            <a:endParaRPr sz="700"/>
          </a:p>
        </p:txBody>
      </p:sp>
      <p:sp>
        <p:nvSpPr>
          <p:cNvPr id="125" name="Google Shape;125;p21"/>
          <p:cNvSpPr/>
          <p:nvPr/>
        </p:nvSpPr>
        <p:spPr>
          <a:xfrm>
            <a:off x="2008875" y="915000"/>
            <a:ext cx="630900" cy="5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Hire Crew</a:t>
            </a:r>
            <a:endParaRPr sz="700"/>
          </a:p>
          <a:p>
            <a:pPr indent="0" lvl="0" marL="0" rtl="0" algn="l">
              <a:spcBef>
                <a:spcPts val="0"/>
              </a:spcBef>
              <a:spcAft>
                <a:spcPts val="0"/>
              </a:spcAft>
              <a:buNone/>
            </a:pPr>
            <a:r>
              <a:rPr lang="en" sz="700"/>
              <a:t>Members</a:t>
            </a:r>
            <a:endParaRPr sz="700"/>
          </a:p>
        </p:txBody>
      </p:sp>
      <p:sp>
        <p:nvSpPr>
          <p:cNvPr id="126" name="Google Shape;126;p21"/>
          <p:cNvSpPr/>
          <p:nvPr/>
        </p:nvSpPr>
        <p:spPr>
          <a:xfrm>
            <a:off x="2008875" y="3425650"/>
            <a:ext cx="630900" cy="5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Make Sails</a:t>
            </a:r>
            <a:endParaRPr sz="700"/>
          </a:p>
        </p:txBody>
      </p:sp>
      <p:sp>
        <p:nvSpPr>
          <p:cNvPr id="127" name="Google Shape;127;p21"/>
          <p:cNvSpPr/>
          <p:nvPr/>
        </p:nvSpPr>
        <p:spPr>
          <a:xfrm>
            <a:off x="2008875" y="4432200"/>
            <a:ext cx="630900" cy="5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Boat Insurance</a:t>
            </a:r>
            <a:endParaRPr sz="700"/>
          </a:p>
        </p:txBody>
      </p:sp>
      <p:sp>
        <p:nvSpPr>
          <p:cNvPr id="128" name="Google Shape;128;p21"/>
          <p:cNvSpPr/>
          <p:nvPr/>
        </p:nvSpPr>
        <p:spPr>
          <a:xfrm>
            <a:off x="3169275" y="2269425"/>
            <a:ext cx="630900" cy="5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Hire Navigators</a:t>
            </a:r>
            <a:endParaRPr sz="700"/>
          </a:p>
        </p:txBody>
      </p:sp>
      <p:sp>
        <p:nvSpPr>
          <p:cNvPr id="129" name="Google Shape;129;p21"/>
          <p:cNvSpPr/>
          <p:nvPr/>
        </p:nvSpPr>
        <p:spPr>
          <a:xfrm>
            <a:off x="3169275" y="915000"/>
            <a:ext cx="630900" cy="5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Supplies Stowed</a:t>
            </a:r>
            <a:endParaRPr sz="700"/>
          </a:p>
        </p:txBody>
      </p:sp>
      <p:sp>
        <p:nvSpPr>
          <p:cNvPr id="130" name="Google Shape;130;p21"/>
          <p:cNvSpPr/>
          <p:nvPr/>
        </p:nvSpPr>
        <p:spPr>
          <a:xfrm>
            <a:off x="4200425" y="2269425"/>
            <a:ext cx="714300" cy="5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Shakedown Cruise</a:t>
            </a:r>
            <a:endParaRPr sz="700"/>
          </a:p>
        </p:txBody>
      </p:sp>
      <p:sp>
        <p:nvSpPr>
          <p:cNvPr id="131" name="Google Shape;131;p21"/>
          <p:cNvSpPr/>
          <p:nvPr/>
        </p:nvSpPr>
        <p:spPr>
          <a:xfrm>
            <a:off x="5182300" y="1548000"/>
            <a:ext cx="630900" cy="5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Life Insurance</a:t>
            </a:r>
            <a:endParaRPr sz="700"/>
          </a:p>
        </p:txBody>
      </p:sp>
      <p:sp>
        <p:nvSpPr>
          <p:cNvPr id="132" name="Google Shape;132;p21"/>
          <p:cNvSpPr/>
          <p:nvPr/>
        </p:nvSpPr>
        <p:spPr>
          <a:xfrm>
            <a:off x="5182300" y="2989350"/>
            <a:ext cx="630900" cy="5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Repairs, Changes, Restock</a:t>
            </a:r>
            <a:endParaRPr sz="700"/>
          </a:p>
        </p:txBody>
      </p:sp>
      <p:sp>
        <p:nvSpPr>
          <p:cNvPr id="133" name="Google Shape;133;p21"/>
          <p:cNvSpPr/>
          <p:nvPr/>
        </p:nvSpPr>
        <p:spPr>
          <a:xfrm>
            <a:off x="6205425" y="2269425"/>
            <a:ext cx="630900" cy="5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Voyage to Asia</a:t>
            </a:r>
            <a:endParaRPr sz="700"/>
          </a:p>
        </p:txBody>
      </p:sp>
      <p:sp>
        <p:nvSpPr>
          <p:cNvPr id="134" name="Google Shape;134;p21"/>
          <p:cNvSpPr/>
          <p:nvPr/>
        </p:nvSpPr>
        <p:spPr>
          <a:xfrm>
            <a:off x="7204425" y="2269425"/>
            <a:ext cx="630900" cy="5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Voyage back to Spain</a:t>
            </a:r>
            <a:endParaRPr sz="700"/>
          </a:p>
        </p:txBody>
      </p:sp>
      <p:cxnSp>
        <p:nvCxnSpPr>
          <p:cNvPr id="135" name="Google Shape;135;p21"/>
          <p:cNvCxnSpPr/>
          <p:nvPr/>
        </p:nvCxnSpPr>
        <p:spPr>
          <a:xfrm flipH="1" rot="10800000">
            <a:off x="559750" y="1893125"/>
            <a:ext cx="301800" cy="213000"/>
          </a:xfrm>
          <a:prstGeom prst="straightConnector1">
            <a:avLst/>
          </a:prstGeom>
          <a:noFill/>
          <a:ln cap="flat" cmpd="sng" w="9525">
            <a:solidFill>
              <a:schemeClr val="dk2"/>
            </a:solidFill>
            <a:prstDash val="solid"/>
            <a:round/>
            <a:headEnd len="med" w="med" type="none"/>
            <a:tailEnd len="med" w="med" type="triangle"/>
          </a:ln>
        </p:spPr>
      </p:cxnSp>
      <p:cxnSp>
        <p:nvCxnSpPr>
          <p:cNvPr id="136" name="Google Shape;136;p21"/>
          <p:cNvCxnSpPr>
            <a:stCxn id="125" idx="3"/>
            <a:endCxn id="129" idx="1"/>
          </p:cNvCxnSpPr>
          <p:nvPr/>
        </p:nvCxnSpPr>
        <p:spPr>
          <a:xfrm>
            <a:off x="2639775" y="1177050"/>
            <a:ext cx="529500" cy="0"/>
          </a:xfrm>
          <a:prstGeom prst="straightConnector1">
            <a:avLst/>
          </a:prstGeom>
          <a:noFill/>
          <a:ln cap="flat" cmpd="sng" w="9525">
            <a:solidFill>
              <a:srgbClr val="000000"/>
            </a:solidFill>
            <a:prstDash val="solid"/>
            <a:round/>
            <a:headEnd len="med" w="med" type="none"/>
            <a:tailEnd len="med" w="med" type="triangle"/>
          </a:ln>
        </p:spPr>
      </p:cxnSp>
      <p:cxnSp>
        <p:nvCxnSpPr>
          <p:cNvPr id="137" name="Google Shape;137;p21"/>
          <p:cNvCxnSpPr>
            <a:stCxn id="124" idx="3"/>
            <a:endCxn id="128" idx="1"/>
          </p:cNvCxnSpPr>
          <p:nvPr/>
        </p:nvCxnSpPr>
        <p:spPr>
          <a:xfrm>
            <a:off x="2639775" y="2531475"/>
            <a:ext cx="529500" cy="0"/>
          </a:xfrm>
          <a:prstGeom prst="straightConnector1">
            <a:avLst/>
          </a:prstGeom>
          <a:noFill/>
          <a:ln cap="flat" cmpd="sng" w="9525">
            <a:solidFill>
              <a:srgbClr val="000000"/>
            </a:solidFill>
            <a:prstDash val="solid"/>
            <a:round/>
            <a:headEnd len="med" w="med" type="none"/>
            <a:tailEnd len="med" w="med" type="triangle"/>
          </a:ln>
        </p:spPr>
      </p:cxnSp>
      <p:cxnSp>
        <p:nvCxnSpPr>
          <p:cNvPr id="138" name="Google Shape;138;p21"/>
          <p:cNvCxnSpPr>
            <a:stCxn id="128" idx="3"/>
            <a:endCxn id="130" idx="1"/>
          </p:cNvCxnSpPr>
          <p:nvPr/>
        </p:nvCxnSpPr>
        <p:spPr>
          <a:xfrm>
            <a:off x="3800175" y="2531475"/>
            <a:ext cx="400200" cy="0"/>
          </a:xfrm>
          <a:prstGeom prst="straightConnector1">
            <a:avLst/>
          </a:prstGeom>
          <a:noFill/>
          <a:ln cap="flat" cmpd="sng" w="9525">
            <a:solidFill>
              <a:srgbClr val="000000"/>
            </a:solidFill>
            <a:prstDash val="solid"/>
            <a:round/>
            <a:headEnd len="med" w="med" type="none"/>
            <a:tailEnd len="med" w="med" type="triangle"/>
          </a:ln>
        </p:spPr>
      </p:cxnSp>
      <p:cxnSp>
        <p:nvCxnSpPr>
          <p:cNvPr id="139" name="Google Shape;139;p21"/>
          <p:cNvCxnSpPr>
            <a:stCxn id="123" idx="3"/>
            <a:endCxn id="126" idx="1"/>
          </p:cNvCxnSpPr>
          <p:nvPr/>
        </p:nvCxnSpPr>
        <p:spPr>
          <a:xfrm>
            <a:off x="1581275" y="3417075"/>
            <a:ext cx="427500" cy="270600"/>
          </a:xfrm>
          <a:prstGeom prst="straightConnector1">
            <a:avLst/>
          </a:prstGeom>
          <a:noFill/>
          <a:ln cap="flat" cmpd="sng" w="9525">
            <a:solidFill>
              <a:srgbClr val="000000"/>
            </a:solidFill>
            <a:prstDash val="solid"/>
            <a:round/>
            <a:headEnd len="med" w="med" type="none"/>
            <a:tailEnd len="med" w="med" type="triangle"/>
          </a:ln>
        </p:spPr>
      </p:cxnSp>
      <p:cxnSp>
        <p:nvCxnSpPr>
          <p:cNvPr id="140" name="Google Shape;140;p21"/>
          <p:cNvCxnSpPr>
            <a:stCxn id="122" idx="0"/>
            <a:endCxn id="125" idx="1"/>
          </p:cNvCxnSpPr>
          <p:nvPr/>
        </p:nvCxnSpPr>
        <p:spPr>
          <a:xfrm flipH="1" rot="10800000">
            <a:off x="1265825" y="1177025"/>
            <a:ext cx="743100" cy="405000"/>
          </a:xfrm>
          <a:prstGeom prst="straightConnector1">
            <a:avLst/>
          </a:prstGeom>
          <a:noFill/>
          <a:ln cap="flat" cmpd="sng" w="9525">
            <a:solidFill>
              <a:srgbClr val="000000"/>
            </a:solidFill>
            <a:prstDash val="solid"/>
            <a:round/>
            <a:headEnd len="med" w="med" type="none"/>
            <a:tailEnd len="med" w="med" type="triangle"/>
          </a:ln>
        </p:spPr>
      </p:cxnSp>
      <p:cxnSp>
        <p:nvCxnSpPr>
          <p:cNvPr id="141" name="Google Shape;141;p21"/>
          <p:cNvCxnSpPr>
            <a:endCxn id="124" idx="1"/>
          </p:cNvCxnSpPr>
          <p:nvPr/>
        </p:nvCxnSpPr>
        <p:spPr>
          <a:xfrm>
            <a:off x="1563375" y="2105475"/>
            <a:ext cx="445500" cy="426000"/>
          </a:xfrm>
          <a:prstGeom prst="straightConnector1">
            <a:avLst/>
          </a:prstGeom>
          <a:noFill/>
          <a:ln cap="flat" cmpd="sng" w="9525">
            <a:solidFill>
              <a:srgbClr val="000000"/>
            </a:solidFill>
            <a:prstDash val="solid"/>
            <a:round/>
            <a:headEnd len="med" w="med" type="none"/>
            <a:tailEnd len="med" w="med" type="triangle"/>
          </a:ln>
        </p:spPr>
      </p:cxnSp>
      <p:cxnSp>
        <p:nvCxnSpPr>
          <p:cNvPr id="142" name="Google Shape;142;p21"/>
          <p:cNvCxnSpPr>
            <a:endCxn id="122" idx="1"/>
          </p:cNvCxnSpPr>
          <p:nvPr/>
        </p:nvCxnSpPr>
        <p:spPr>
          <a:xfrm flipH="1" rot="10800000">
            <a:off x="630575" y="1844075"/>
            <a:ext cx="319800" cy="359100"/>
          </a:xfrm>
          <a:prstGeom prst="straightConnector1">
            <a:avLst/>
          </a:prstGeom>
          <a:noFill/>
          <a:ln cap="flat" cmpd="sng" w="9525">
            <a:solidFill>
              <a:srgbClr val="000000"/>
            </a:solidFill>
            <a:prstDash val="solid"/>
            <a:round/>
            <a:headEnd len="med" w="med" type="none"/>
            <a:tailEnd len="med" w="med" type="triangle"/>
          </a:ln>
        </p:spPr>
      </p:cxnSp>
      <p:cxnSp>
        <p:nvCxnSpPr>
          <p:cNvPr id="143" name="Google Shape;143;p21"/>
          <p:cNvCxnSpPr/>
          <p:nvPr/>
        </p:nvCxnSpPr>
        <p:spPr>
          <a:xfrm>
            <a:off x="701800" y="2887100"/>
            <a:ext cx="257400" cy="266400"/>
          </a:xfrm>
          <a:prstGeom prst="straightConnector1">
            <a:avLst/>
          </a:prstGeom>
          <a:noFill/>
          <a:ln cap="flat" cmpd="sng" w="9525">
            <a:solidFill>
              <a:srgbClr val="000000"/>
            </a:solidFill>
            <a:prstDash val="solid"/>
            <a:round/>
            <a:headEnd len="med" w="med" type="none"/>
            <a:tailEnd len="med" w="med" type="triangle"/>
          </a:ln>
        </p:spPr>
      </p:cxnSp>
      <p:cxnSp>
        <p:nvCxnSpPr>
          <p:cNvPr id="144" name="Google Shape;144;p21"/>
          <p:cNvCxnSpPr>
            <a:endCxn id="127" idx="1"/>
          </p:cNvCxnSpPr>
          <p:nvPr/>
        </p:nvCxnSpPr>
        <p:spPr>
          <a:xfrm>
            <a:off x="1510275" y="3695550"/>
            <a:ext cx="498600" cy="998700"/>
          </a:xfrm>
          <a:prstGeom prst="straightConnector1">
            <a:avLst/>
          </a:prstGeom>
          <a:noFill/>
          <a:ln cap="flat" cmpd="sng" w="9525">
            <a:solidFill>
              <a:srgbClr val="000000"/>
            </a:solidFill>
            <a:prstDash val="solid"/>
            <a:round/>
            <a:headEnd len="med" w="med" type="none"/>
            <a:tailEnd len="med" w="med" type="triangle"/>
          </a:ln>
        </p:spPr>
      </p:cxnSp>
      <p:cxnSp>
        <p:nvCxnSpPr>
          <p:cNvPr id="145" name="Google Shape;145;p21"/>
          <p:cNvCxnSpPr>
            <a:endCxn id="124" idx="1"/>
          </p:cNvCxnSpPr>
          <p:nvPr/>
        </p:nvCxnSpPr>
        <p:spPr>
          <a:xfrm flipH="1" rot="10800000">
            <a:off x="1510275" y="2531475"/>
            <a:ext cx="498600" cy="613200"/>
          </a:xfrm>
          <a:prstGeom prst="straightConnector1">
            <a:avLst/>
          </a:prstGeom>
          <a:noFill/>
          <a:ln cap="flat" cmpd="sng" w="9525">
            <a:solidFill>
              <a:srgbClr val="000000"/>
            </a:solidFill>
            <a:prstDash val="solid"/>
            <a:round/>
            <a:headEnd len="med" w="med" type="none"/>
            <a:tailEnd len="med" w="med" type="triangle"/>
          </a:ln>
        </p:spPr>
      </p:cxnSp>
      <p:cxnSp>
        <p:nvCxnSpPr>
          <p:cNvPr id="146" name="Google Shape;146;p21"/>
          <p:cNvCxnSpPr>
            <a:stCxn id="126" idx="3"/>
            <a:endCxn id="130" idx="2"/>
          </p:cNvCxnSpPr>
          <p:nvPr/>
        </p:nvCxnSpPr>
        <p:spPr>
          <a:xfrm flipH="1" rot="10800000">
            <a:off x="2639775" y="2793400"/>
            <a:ext cx="1917900" cy="894300"/>
          </a:xfrm>
          <a:prstGeom prst="straightConnector1">
            <a:avLst/>
          </a:prstGeom>
          <a:noFill/>
          <a:ln cap="flat" cmpd="sng" w="9525">
            <a:solidFill>
              <a:srgbClr val="000000"/>
            </a:solidFill>
            <a:prstDash val="solid"/>
            <a:round/>
            <a:headEnd len="med" w="med" type="none"/>
            <a:tailEnd len="med" w="med" type="triangle"/>
          </a:ln>
        </p:spPr>
      </p:cxnSp>
      <p:cxnSp>
        <p:nvCxnSpPr>
          <p:cNvPr id="147" name="Google Shape;147;p21"/>
          <p:cNvCxnSpPr>
            <a:stCxn id="129" idx="3"/>
            <a:endCxn id="130" idx="0"/>
          </p:cNvCxnSpPr>
          <p:nvPr/>
        </p:nvCxnSpPr>
        <p:spPr>
          <a:xfrm>
            <a:off x="3800175" y="1177050"/>
            <a:ext cx="757500" cy="1092300"/>
          </a:xfrm>
          <a:prstGeom prst="straightConnector1">
            <a:avLst/>
          </a:prstGeom>
          <a:noFill/>
          <a:ln cap="flat" cmpd="sng" w="9525">
            <a:solidFill>
              <a:srgbClr val="000000"/>
            </a:solidFill>
            <a:prstDash val="solid"/>
            <a:round/>
            <a:headEnd len="med" w="med" type="none"/>
            <a:tailEnd len="med" w="med" type="triangle"/>
          </a:ln>
        </p:spPr>
      </p:cxnSp>
      <p:cxnSp>
        <p:nvCxnSpPr>
          <p:cNvPr id="148" name="Google Shape;148;p21"/>
          <p:cNvCxnSpPr>
            <a:endCxn id="130" idx="2"/>
          </p:cNvCxnSpPr>
          <p:nvPr/>
        </p:nvCxnSpPr>
        <p:spPr>
          <a:xfrm flipH="1" rot="10800000">
            <a:off x="2639675" y="2793525"/>
            <a:ext cx="1917900" cy="1900800"/>
          </a:xfrm>
          <a:prstGeom prst="straightConnector1">
            <a:avLst/>
          </a:prstGeom>
          <a:noFill/>
          <a:ln cap="flat" cmpd="sng" w="9525">
            <a:solidFill>
              <a:srgbClr val="000000"/>
            </a:solidFill>
            <a:prstDash val="solid"/>
            <a:round/>
            <a:headEnd len="med" w="med" type="none"/>
            <a:tailEnd len="med" w="med" type="triangle"/>
          </a:ln>
        </p:spPr>
      </p:cxnSp>
      <p:cxnSp>
        <p:nvCxnSpPr>
          <p:cNvPr id="149" name="Google Shape;149;p21"/>
          <p:cNvCxnSpPr>
            <a:stCxn id="130" idx="3"/>
            <a:endCxn id="131" idx="2"/>
          </p:cNvCxnSpPr>
          <p:nvPr/>
        </p:nvCxnSpPr>
        <p:spPr>
          <a:xfrm flipH="1" rot="10800000">
            <a:off x="4914725" y="2072175"/>
            <a:ext cx="582900" cy="459300"/>
          </a:xfrm>
          <a:prstGeom prst="straightConnector1">
            <a:avLst/>
          </a:prstGeom>
          <a:noFill/>
          <a:ln cap="flat" cmpd="sng" w="9525">
            <a:solidFill>
              <a:srgbClr val="000000"/>
            </a:solidFill>
            <a:prstDash val="solid"/>
            <a:round/>
            <a:headEnd len="med" w="med" type="none"/>
            <a:tailEnd len="med" w="med" type="triangle"/>
          </a:ln>
        </p:spPr>
      </p:cxnSp>
      <p:cxnSp>
        <p:nvCxnSpPr>
          <p:cNvPr id="150" name="Google Shape;150;p21"/>
          <p:cNvCxnSpPr>
            <a:stCxn id="130" idx="3"/>
            <a:endCxn id="132" idx="0"/>
          </p:cNvCxnSpPr>
          <p:nvPr/>
        </p:nvCxnSpPr>
        <p:spPr>
          <a:xfrm>
            <a:off x="4914725" y="2531475"/>
            <a:ext cx="582900" cy="457800"/>
          </a:xfrm>
          <a:prstGeom prst="straightConnector1">
            <a:avLst/>
          </a:prstGeom>
          <a:noFill/>
          <a:ln cap="flat" cmpd="sng" w="9525">
            <a:solidFill>
              <a:srgbClr val="000000"/>
            </a:solidFill>
            <a:prstDash val="solid"/>
            <a:round/>
            <a:headEnd len="med" w="med" type="none"/>
            <a:tailEnd len="med" w="med" type="triangle"/>
          </a:ln>
        </p:spPr>
      </p:cxnSp>
      <p:cxnSp>
        <p:nvCxnSpPr>
          <p:cNvPr id="151" name="Google Shape;151;p21"/>
          <p:cNvCxnSpPr>
            <a:stCxn id="131" idx="2"/>
            <a:endCxn id="133" idx="1"/>
          </p:cNvCxnSpPr>
          <p:nvPr/>
        </p:nvCxnSpPr>
        <p:spPr>
          <a:xfrm>
            <a:off x="5497750" y="2072100"/>
            <a:ext cx="707700" cy="459300"/>
          </a:xfrm>
          <a:prstGeom prst="straightConnector1">
            <a:avLst/>
          </a:prstGeom>
          <a:noFill/>
          <a:ln cap="flat" cmpd="sng" w="9525">
            <a:solidFill>
              <a:srgbClr val="000000"/>
            </a:solidFill>
            <a:prstDash val="solid"/>
            <a:round/>
            <a:headEnd len="med" w="med" type="none"/>
            <a:tailEnd len="med" w="med" type="triangle"/>
          </a:ln>
        </p:spPr>
      </p:cxnSp>
      <p:cxnSp>
        <p:nvCxnSpPr>
          <p:cNvPr id="152" name="Google Shape;152;p21"/>
          <p:cNvCxnSpPr>
            <a:stCxn id="132" idx="0"/>
            <a:endCxn id="133" idx="1"/>
          </p:cNvCxnSpPr>
          <p:nvPr/>
        </p:nvCxnSpPr>
        <p:spPr>
          <a:xfrm flipH="1" rot="10800000">
            <a:off x="5497750" y="2531550"/>
            <a:ext cx="707700" cy="457800"/>
          </a:xfrm>
          <a:prstGeom prst="straightConnector1">
            <a:avLst/>
          </a:prstGeom>
          <a:noFill/>
          <a:ln cap="flat" cmpd="sng" w="9525">
            <a:solidFill>
              <a:srgbClr val="000000"/>
            </a:solidFill>
            <a:prstDash val="solid"/>
            <a:round/>
            <a:headEnd len="med" w="med" type="none"/>
            <a:tailEnd len="med" w="med" type="triangle"/>
          </a:ln>
        </p:spPr>
      </p:cxnSp>
      <p:cxnSp>
        <p:nvCxnSpPr>
          <p:cNvPr id="153" name="Google Shape;153;p21"/>
          <p:cNvCxnSpPr>
            <a:stCxn id="133" idx="3"/>
            <a:endCxn id="134" idx="1"/>
          </p:cNvCxnSpPr>
          <p:nvPr/>
        </p:nvCxnSpPr>
        <p:spPr>
          <a:xfrm>
            <a:off x="6836325" y="2531475"/>
            <a:ext cx="368100" cy="0"/>
          </a:xfrm>
          <a:prstGeom prst="straightConnector1">
            <a:avLst/>
          </a:prstGeom>
          <a:noFill/>
          <a:ln cap="flat" cmpd="sng" w="9525">
            <a:solidFill>
              <a:srgbClr val="000000"/>
            </a:solidFill>
            <a:prstDash val="solid"/>
            <a:round/>
            <a:headEnd len="med" w="med" type="none"/>
            <a:tailEnd len="med" w="med" type="triangle"/>
          </a:ln>
        </p:spPr>
      </p:cxnSp>
      <p:cxnSp>
        <p:nvCxnSpPr>
          <p:cNvPr id="154" name="Google Shape;154;p21"/>
          <p:cNvCxnSpPr>
            <a:stCxn id="134" idx="3"/>
            <a:endCxn id="121" idx="1"/>
          </p:cNvCxnSpPr>
          <p:nvPr/>
        </p:nvCxnSpPr>
        <p:spPr>
          <a:xfrm>
            <a:off x="7835325" y="2531475"/>
            <a:ext cx="368100" cy="40200"/>
          </a:xfrm>
          <a:prstGeom prst="straightConnector1">
            <a:avLst/>
          </a:prstGeom>
          <a:noFill/>
          <a:ln cap="flat" cmpd="sng" w="9525">
            <a:solidFill>
              <a:srgbClr val="000000"/>
            </a:solidFill>
            <a:prstDash val="solid"/>
            <a:round/>
            <a:headEnd len="med" w="med" type="none"/>
            <a:tailEnd len="med" w="med" type="triangle"/>
          </a:ln>
        </p:spPr>
      </p:cxnSp>
      <p:cxnSp>
        <p:nvCxnSpPr>
          <p:cNvPr id="155" name="Google Shape;155;p21"/>
          <p:cNvCxnSpPr>
            <a:stCxn id="130" idx="2"/>
            <a:endCxn id="120" idx="2"/>
          </p:cNvCxnSpPr>
          <p:nvPr/>
        </p:nvCxnSpPr>
        <p:spPr>
          <a:xfrm rot="5400000">
            <a:off x="2370875" y="884625"/>
            <a:ext cx="277800" cy="4095600"/>
          </a:xfrm>
          <a:prstGeom prst="curvedConnector3">
            <a:avLst>
              <a:gd fmla="val 842729" name="adj1"/>
            </a:avLst>
          </a:prstGeom>
          <a:noFill/>
          <a:ln cap="flat" cmpd="sng" w="9525">
            <a:solidFill>
              <a:srgbClr val="000000"/>
            </a:solidFill>
            <a:prstDash val="dash"/>
            <a:round/>
            <a:headEnd len="med" w="med" type="none"/>
            <a:tailEnd len="med" w="med" type="stealth"/>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2"/>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61" name="Google Shape;161;p22"/>
          <p:cNvSpPr txBox="1"/>
          <p:nvPr/>
        </p:nvSpPr>
        <p:spPr>
          <a:xfrm>
            <a:off x="306350" y="287350"/>
            <a:ext cx="5347800" cy="4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Marcellus SC"/>
                <a:ea typeface="Marcellus SC"/>
                <a:cs typeface="Marcellus SC"/>
                <a:sym typeface="Marcellus SC"/>
              </a:rPr>
              <a:t>CRITICAL PATH </a:t>
            </a:r>
            <a:r>
              <a:rPr b="1" lang="en" sz="2400">
                <a:solidFill>
                  <a:schemeClr val="dk1"/>
                </a:solidFill>
                <a:latin typeface="Marcellus SC"/>
                <a:ea typeface="Marcellus SC"/>
                <a:cs typeface="Marcellus SC"/>
                <a:sym typeface="Marcellus SC"/>
              </a:rPr>
              <a:t> </a:t>
            </a:r>
            <a:endParaRPr b="1" sz="2400">
              <a:solidFill>
                <a:schemeClr val="dk1"/>
              </a:solidFill>
              <a:latin typeface="Marcellus SC"/>
              <a:ea typeface="Marcellus SC"/>
              <a:cs typeface="Marcellus SC"/>
              <a:sym typeface="Marcellus SC"/>
            </a:endParaRPr>
          </a:p>
        </p:txBody>
      </p:sp>
      <p:sp>
        <p:nvSpPr>
          <p:cNvPr id="162" name="Google Shape;162;p22"/>
          <p:cNvSpPr/>
          <p:nvPr/>
        </p:nvSpPr>
        <p:spPr>
          <a:xfrm>
            <a:off x="-62175" y="2072100"/>
            <a:ext cx="1048200" cy="999300"/>
          </a:xfrm>
          <a:prstGeom prst="diamond">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Funding Secured</a:t>
            </a:r>
            <a:endParaRPr sz="700"/>
          </a:p>
        </p:txBody>
      </p:sp>
      <p:sp>
        <p:nvSpPr>
          <p:cNvPr id="163" name="Google Shape;163;p22"/>
          <p:cNvSpPr/>
          <p:nvPr/>
        </p:nvSpPr>
        <p:spPr>
          <a:xfrm>
            <a:off x="8203425" y="2072100"/>
            <a:ext cx="940500" cy="999300"/>
          </a:xfrm>
          <a:prstGeom prst="diamond">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Dock back in Spain</a:t>
            </a:r>
            <a:endParaRPr sz="700"/>
          </a:p>
        </p:txBody>
      </p:sp>
      <p:sp>
        <p:nvSpPr>
          <p:cNvPr id="164" name="Google Shape;164;p22"/>
          <p:cNvSpPr/>
          <p:nvPr/>
        </p:nvSpPr>
        <p:spPr>
          <a:xfrm>
            <a:off x="950375" y="1582025"/>
            <a:ext cx="630900" cy="524100"/>
          </a:xfrm>
          <a:prstGeom prst="rect">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Advertise</a:t>
            </a:r>
            <a:endParaRPr sz="700"/>
          </a:p>
        </p:txBody>
      </p:sp>
      <p:sp>
        <p:nvSpPr>
          <p:cNvPr id="165" name="Google Shape;165;p22"/>
          <p:cNvSpPr/>
          <p:nvPr/>
        </p:nvSpPr>
        <p:spPr>
          <a:xfrm>
            <a:off x="950375" y="3155025"/>
            <a:ext cx="630900" cy="5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Purchase Boats</a:t>
            </a:r>
            <a:endParaRPr sz="700"/>
          </a:p>
        </p:txBody>
      </p:sp>
      <p:sp>
        <p:nvSpPr>
          <p:cNvPr id="166" name="Google Shape;166;p22"/>
          <p:cNvSpPr/>
          <p:nvPr/>
        </p:nvSpPr>
        <p:spPr>
          <a:xfrm>
            <a:off x="2008875" y="2269425"/>
            <a:ext cx="630900" cy="524100"/>
          </a:xfrm>
          <a:prstGeom prst="rect">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Hire Captains</a:t>
            </a:r>
            <a:endParaRPr sz="700"/>
          </a:p>
        </p:txBody>
      </p:sp>
      <p:sp>
        <p:nvSpPr>
          <p:cNvPr id="167" name="Google Shape;167;p22"/>
          <p:cNvSpPr/>
          <p:nvPr/>
        </p:nvSpPr>
        <p:spPr>
          <a:xfrm>
            <a:off x="2008875" y="915000"/>
            <a:ext cx="630900" cy="5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Hire Crew</a:t>
            </a:r>
            <a:endParaRPr sz="700"/>
          </a:p>
          <a:p>
            <a:pPr indent="0" lvl="0" marL="0" rtl="0" algn="l">
              <a:spcBef>
                <a:spcPts val="0"/>
              </a:spcBef>
              <a:spcAft>
                <a:spcPts val="0"/>
              </a:spcAft>
              <a:buNone/>
            </a:pPr>
            <a:r>
              <a:rPr lang="en" sz="700"/>
              <a:t>Members</a:t>
            </a:r>
            <a:endParaRPr sz="700"/>
          </a:p>
        </p:txBody>
      </p:sp>
      <p:sp>
        <p:nvSpPr>
          <p:cNvPr id="168" name="Google Shape;168;p22"/>
          <p:cNvSpPr/>
          <p:nvPr/>
        </p:nvSpPr>
        <p:spPr>
          <a:xfrm>
            <a:off x="2008875" y="3425650"/>
            <a:ext cx="630900" cy="5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Make Sails</a:t>
            </a:r>
            <a:endParaRPr sz="700"/>
          </a:p>
        </p:txBody>
      </p:sp>
      <p:sp>
        <p:nvSpPr>
          <p:cNvPr id="169" name="Google Shape;169;p22"/>
          <p:cNvSpPr/>
          <p:nvPr/>
        </p:nvSpPr>
        <p:spPr>
          <a:xfrm>
            <a:off x="2008875" y="4432200"/>
            <a:ext cx="630900" cy="5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Boat Insurance</a:t>
            </a:r>
            <a:endParaRPr sz="700"/>
          </a:p>
        </p:txBody>
      </p:sp>
      <p:sp>
        <p:nvSpPr>
          <p:cNvPr id="170" name="Google Shape;170;p22"/>
          <p:cNvSpPr/>
          <p:nvPr/>
        </p:nvSpPr>
        <p:spPr>
          <a:xfrm>
            <a:off x="3169275" y="2269425"/>
            <a:ext cx="630900" cy="524100"/>
          </a:xfrm>
          <a:prstGeom prst="rect">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Hire Navigators</a:t>
            </a:r>
            <a:endParaRPr sz="700"/>
          </a:p>
        </p:txBody>
      </p:sp>
      <p:sp>
        <p:nvSpPr>
          <p:cNvPr id="171" name="Google Shape;171;p22"/>
          <p:cNvSpPr/>
          <p:nvPr/>
        </p:nvSpPr>
        <p:spPr>
          <a:xfrm>
            <a:off x="3169275" y="915000"/>
            <a:ext cx="630900" cy="5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Supplies Stowed</a:t>
            </a:r>
            <a:endParaRPr sz="700"/>
          </a:p>
        </p:txBody>
      </p:sp>
      <p:sp>
        <p:nvSpPr>
          <p:cNvPr id="172" name="Google Shape;172;p22"/>
          <p:cNvSpPr/>
          <p:nvPr/>
        </p:nvSpPr>
        <p:spPr>
          <a:xfrm>
            <a:off x="4200425" y="2269425"/>
            <a:ext cx="714300" cy="524100"/>
          </a:xfrm>
          <a:prstGeom prst="rect">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Shakedown Cruise</a:t>
            </a:r>
            <a:endParaRPr sz="700"/>
          </a:p>
        </p:txBody>
      </p:sp>
      <p:sp>
        <p:nvSpPr>
          <p:cNvPr id="173" name="Google Shape;173;p22"/>
          <p:cNvSpPr/>
          <p:nvPr/>
        </p:nvSpPr>
        <p:spPr>
          <a:xfrm>
            <a:off x="5182300" y="1548000"/>
            <a:ext cx="630900" cy="5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Life Insurance</a:t>
            </a:r>
            <a:endParaRPr sz="700"/>
          </a:p>
        </p:txBody>
      </p:sp>
      <p:sp>
        <p:nvSpPr>
          <p:cNvPr id="174" name="Google Shape;174;p22"/>
          <p:cNvSpPr/>
          <p:nvPr/>
        </p:nvSpPr>
        <p:spPr>
          <a:xfrm>
            <a:off x="5182300" y="2989350"/>
            <a:ext cx="630900" cy="524100"/>
          </a:xfrm>
          <a:prstGeom prst="rect">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Repairs, Changes, Restock</a:t>
            </a:r>
            <a:endParaRPr sz="700"/>
          </a:p>
        </p:txBody>
      </p:sp>
      <p:sp>
        <p:nvSpPr>
          <p:cNvPr id="175" name="Google Shape;175;p22"/>
          <p:cNvSpPr/>
          <p:nvPr/>
        </p:nvSpPr>
        <p:spPr>
          <a:xfrm>
            <a:off x="6205425" y="2269425"/>
            <a:ext cx="630900" cy="524100"/>
          </a:xfrm>
          <a:prstGeom prst="rect">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Voyage to Asia</a:t>
            </a:r>
            <a:endParaRPr sz="700"/>
          </a:p>
        </p:txBody>
      </p:sp>
      <p:sp>
        <p:nvSpPr>
          <p:cNvPr id="176" name="Google Shape;176;p22"/>
          <p:cNvSpPr/>
          <p:nvPr/>
        </p:nvSpPr>
        <p:spPr>
          <a:xfrm>
            <a:off x="7204425" y="2269425"/>
            <a:ext cx="630900" cy="524100"/>
          </a:xfrm>
          <a:prstGeom prst="rect">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Voyage back to Spain</a:t>
            </a:r>
            <a:endParaRPr sz="700"/>
          </a:p>
        </p:txBody>
      </p:sp>
      <p:cxnSp>
        <p:nvCxnSpPr>
          <p:cNvPr id="177" name="Google Shape;177;p22"/>
          <p:cNvCxnSpPr/>
          <p:nvPr/>
        </p:nvCxnSpPr>
        <p:spPr>
          <a:xfrm flipH="1" rot="10800000">
            <a:off x="559750" y="1893125"/>
            <a:ext cx="301800" cy="213000"/>
          </a:xfrm>
          <a:prstGeom prst="straightConnector1">
            <a:avLst/>
          </a:prstGeom>
          <a:noFill/>
          <a:ln cap="flat" cmpd="sng" w="9525">
            <a:solidFill>
              <a:schemeClr val="dk2"/>
            </a:solidFill>
            <a:prstDash val="solid"/>
            <a:round/>
            <a:headEnd len="med" w="med" type="none"/>
            <a:tailEnd len="med" w="med" type="triangle"/>
          </a:ln>
        </p:spPr>
      </p:cxnSp>
      <p:cxnSp>
        <p:nvCxnSpPr>
          <p:cNvPr id="178" name="Google Shape;178;p22"/>
          <p:cNvCxnSpPr>
            <a:stCxn id="167" idx="3"/>
            <a:endCxn id="171" idx="1"/>
          </p:cNvCxnSpPr>
          <p:nvPr/>
        </p:nvCxnSpPr>
        <p:spPr>
          <a:xfrm>
            <a:off x="2639775" y="1177050"/>
            <a:ext cx="529500" cy="0"/>
          </a:xfrm>
          <a:prstGeom prst="straightConnector1">
            <a:avLst/>
          </a:prstGeom>
          <a:noFill/>
          <a:ln cap="flat" cmpd="sng" w="9525">
            <a:solidFill>
              <a:srgbClr val="000000"/>
            </a:solidFill>
            <a:prstDash val="solid"/>
            <a:round/>
            <a:headEnd len="med" w="med" type="none"/>
            <a:tailEnd len="med" w="med" type="triangle"/>
          </a:ln>
        </p:spPr>
      </p:cxnSp>
      <p:cxnSp>
        <p:nvCxnSpPr>
          <p:cNvPr id="179" name="Google Shape;179;p22"/>
          <p:cNvCxnSpPr>
            <a:stCxn id="166" idx="3"/>
            <a:endCxn id="170" idx="1"/>
          </p:cNvCxnSpPr>
          <p:nvPr/>
        </p:nvCxnSpPr>
        <p:spPr>
          <a:xfrm>
            <a:off x="2639775" y="2531475"/>
            <a:ext cx="529500" cy="0"/>
          </a:xfrm>
          <a:prstGeom prst="straightConnector1">
            <a:avLst/>
          </a:prstGeom>
          <a:noFill/>
          <a:ln cap="flat" cmpd="sng" w="28575">
            <a:solidFill>
              <a:srgbClr val="FF0000"/>
            </a:solidFill>
            <a:prstDash val="solid"/>
            <a:round/>
            <a:headEnd len="med" w="med" type="none"/>
            <a:tailEnd len="med" w="med" type="triangle"/>
          </a:ln>
        </p:spPr>
      </p:cxnSp>
      <p:cxnSp>
        <p:nvCxnSpPr>
          <p:cNvPr id="180" name="Google Shape;180;p22"/>
          <p:cNvCxnSpPr>
            <a:stCxn id="170" idx="3"/>
            <a:endCxn id="172" idx="1"/>
          </p:cNvCxnSpPr>
          <p:nvPr/>
        </p:nvCxnSpPr>
        <p:spPr>
          <a:xfrm>
            <a:off x="3800175" y="2531475"/>
            <a:ext cx="400200" cy="0"/>
          </a:xfrm>
          <a:prstGeom prst="straightConnector1">
            <a:avLst/>
          </a:prstGeom>
          <a:noFill/>
          <a:ln cap="flat" cmpd="sng" w="28575">
            <a:solidFill>
              <a:srgbClr val="FF0000"/>
            </a:solidFill>
            <a:prstDash val="solid"/>
            <a:round/>
            <a:headEnd len="med" w="med" type="none"/>
            <a:tailEnd len="med" w="med" type="triangle"/>
          </a:ln>
        </p:spPr>
      </p:cxnSp>
      <p:cxnSp>
        <p:nvCxnSpPr>
          <p:cNvPr id="181" name="Google Shape;181;p22"/>
          <p:cNvCxnSpPr>
            <a:stCxn id="165" idx="3"/>
            <a:endCxn id="168" idx="1"/>
          </p:cNvCxnSpPr>
          <p:nvPr/>
        </p:nvCxnSpPr>
        <p:spPr>
          <a:xfrm>
            <a:off x="1581275" y="3417075"/>
            <a:ext cx="427500" cy="270600"/>
          </a:xfrm>
          <a:prstGeom prst="straightConnector1">
            <a:avLst/>
          </a:prstGeom>
          <a:noFill/>
          <a:ln cap="flat" cmpd="sng" w="9525">
            <a:solidFill>
              <a:srgbClr val="000000"/>
            </a:solidFill>
            <a:prstDash val="solid"/>
            <a:round/>
            <a:headEnd len="med" w="med" type="none"/>
            <a:tailEnd len="med" w="med" type="triangle"/>
          </a:ln>
        </p:spPr>
      </p:cxnSp>
      <p:cxnSp>
        <p:nvCxnSpPr>
          <p:cNvPr id="182" name="Google Shape;182;p22"/>
          <p:cNvCxnSpPr>
            <a:stCxn id="164" idx="0"/>
            <a:endCxn id="167" idx="1"/>
          </p:cNvCxnSpPr>
          <p:nvPr/>
        </p:nvCxnSpPr>
        <p:spPr>
          <a:xfrm flipH="1" rot="10800000">
            <a:off x="1265825" y="1177025"/>
            <a:ext cx="743100" cy="405000"/>
          </a:xfrm>
          <a:prstGeom prst="straightConnector1">
            <a:avLst/>
          </a:prstGeom>
          <a:noFill/>
          <a:ln cap="flat" cmpd="sng" w="9525">
            <a:solidFill>
              <a:srgbClr val="000000"/>
            </a:solidFill>
            <a:prstDash val="solid"/>
            <a:round/>
            <a:headEnd len="med" w="med" type="none"/>
            <a:tailEnd len="med" w="med" type="triangle"/>
          </a:ln>
        </p:spPr>
      </p:cxnSp>
      <p:cxnSp>
        <p:nvCxnSpPr>
          <p:cNvPr id="183" name="Google Shape;183;p22"/>
          <p:cNvCxnSpPr>
            <a:endCxn id="166" idx="1"/>
          </p:cNvCxnSpPr>
          <p:nvPr/>
        </p:nvCxnSpPr>
        <p:spPr>
          <a:xfrm>
            <a:off x="1563375" y="2105475"/>
            <a:ext cx="445500" cy="426000"/>
          </a:xfrm>
          <a:prstGeom prst="straightConnector1">
            <a:avLst/>
          </a:prstGeom>
          <a:noFill/>
          <a:ln cap="flat" cmpd="sng" w="28575">
            <a:solidFill>
              <a:srgbClr val="FF0000"/>
            </a:solidFill>
            <a:prstDash val="solid"/>
            <a:round/>
            <a:headEnd len="med" w="med" type="none"/>
            <a:tailEnd len="med" w="med" type="triangle"/>
          </a:ln>
        </p:spPr>
      </p:cxnSp>
      <p:cxnSp>
        <p:nvCxnSpPr>
          <p:cNvPr id="184" name="Google Shape;184;p22"/>
          <p:cNvCxnSpPr>
            <a:endCxn id="164" idx="1"/>
          </p:cNvCxnSpPr>
          <p:nvPr/>
        </p:nvCxnSpPr>
        <p:spPr>
          <a:xfrm flipH="1" rot="10800000">
            <a:off x="630575" y="1844075"/>
            <a:ext cx="319800" cy="359100"/>
          </a:xfrm>
          <a:prstGeom prst="straightConnector1">
            <a:avLst/>
          </a:prstGeom>
          <a:noFill/>
          <a:ln cap="flat" cmpd="sng" w="28575">
            <a:solidFill>
              <a:srgbClr val="FF0000"/>
            </a:solidFill>
            <a:prstDash val="solid"/>
            <a:round/>
            <a:headEnd len="med" w="med" type="none"/>
            <a:tailEnd len="med" w="med" type="triangle"/>
          </a:ln>
        </p:spPr>
      </p:cxnSp>
      <p:cxnSp>
        <p:nvCxnSpPr>
          <p:cNvPr id="185" name="Google Shape;185;p22"/>
          <p:cNvCxnSpPr/>
          <p:nvPr/>
        </p:nvCxnSpPr>
        <p:spPr>
          <a:xfrm>
            <a:off x="701800" y="2887100"/>
            <a:ext cx="257400" cy="266400"/>
          </a:xfrm>
          <a:prstGeom prst="straightConnector1">
            <a:avLst/>
          </a:prstGeom>
          <a:noFill/>
          <a:ln cap="flat" cmpd="sng" w="9525">
            <a:solidFill>
              <a:srgbClr val="000000"/>
            </a:solidFill>
            <a:prstDash val="solid"/>
            <a:round/>
            <a:headEnd len="med" w="med" type="none"/>
            <a:tailEnd len="med" w="med" type="triangle"/>
          </a:ln>
        </p:spPr>
      </p:cxnSp>
      <p:cxnSp>
        <p:nvCxnSpPr>
          <p:cNvPr id="186" name="Google Shape;186;p22"/>
          <p:cNvCxnSpPr>
            <a:endCxn id="169" idx="1"/>
          </p:cNvCxnSpPr>
          <p:nvPr/>
        </p:nvCxnSpPr>
        <p:spPr>
          <a:xfrm>
            <a:off x="1510275" y="3695550"/>
            <a:ext cx="498600" cy="998700"/>
          </a:xfrm>
          <a:prstGeom prst="straightConnector1">
            <a:avLst/>
          </a:prstGeom>
          <a:noFill/>
          <a:ln cap="flat" cmpd="sng" w="9525">
            <a:solidFill>
              <a:srgbClr val="000000"/>
            </a:solidFill>
            <a:prstDash val="solid"/>
            <a:round/>
            <a:headEnd len="med" w="med" type="none"/>
            <a:tailEnd len="med" w="med" type="triangle"/>
          </a:ln>
        </p:spPr>
      </p:cxnSp>
      <p:cxnSp>
        <p:nvCxnSpPr>
          <p:cNvPr id="187" name="Google Shape;187;p22"/>
          <p:cNvCxnSpPr>
            <a:endCxn id="166" idx="1"/>
          </p:cNvCxnSpPr>
          <p:nvPr/>
        </p:nvCxnSpPr>
        <p:spPr>
          <a:xfrm flipH="1" rot="10800000">
            <a:off x="1510275" y="2531475"/>
            <a:ext cx="498600" cy="613200"/>
          </a:xfrm>
          <a:prstGeom prst="straightConnector1">
            <a:avLst/>
          </a:prstGeom>
          <a:noFill/>
          <a:ln cap="flat" cmpd="sng" w="9525">
            <a:solidFill>
              <a:srgbClr val="000000"/>
            </a:solidFill>
            <a:prstDash val="solid"/>
            <a:round/>
            <a:headEnd len="med" w="med" type="none"/>
            <a:tailEnd len="med" w="med" type="triangle"/>
          </a:ln>
        </p:spPr>
      </p:cxnSp>
      <p:cxnSp>
        <p:nvCxnSpPr>
          <p:cNvPr id="188" name="Google Shape;188;p22"/>
          <p:cNvCxnSpPr>
            <a:stCxn id="168" idx="3"/>
            <a:endCxn id="172" idx="2"/>
          </p:cNvCxnSpPr>
          <p:nvPr/>
        </p:nvCxnSpPr>
        <p:spPr>
          <a:xfrm flipH="1" rot="10800000">
            <a:off x="2639775" y="2793400"/>
            <a:ext cx="1917900" cy="894300"/>
          </a:xfrm>
          <a:prstGeom prst="straightConnector1">
            <a:avLst/>
          </a:prstGeom>
          <a:noFill/>
          <a:ln cap="flat" cmpd="sng" w="9525">
            <a:solidFill>
              <a:srgbClr val="000000"/>
            </a:solidFill>
            <a:prstDash val="solid"/>
            <a:round/>
            <a:headEnd len="med" w="med" type="none"/>
            <a:tailEnd len="med" w="med" type="triangle"/>
          </a:ln>
        </p:spPr>
      </p:cxnSp>
      <p:cxnSp>
        <p:nvCxnSpPr>
          <p:cNvPr id="189" name="Google Shape;189;p22"/>
          <p:cNvCxnSpPr>
            <a:stCxn id="171" idx="3"/>
            <a:endCxn id="172" idx="0"/>
          </p:cNvCxnSpPr>
          <p:nvPr/>
        </p:nvCxnSpPr>
        <p:spPr>
          <a:xfrm>
            <a:off x="3800175" y="1177050"/>
            <a:ext cx="757500" cy="1092300"/>
          </a:xfrm>
          <a:prstGeom prst="straightConnector1">
            <a:avLst/>
          </a:prstGeom>
          <a:noFill/>
          <a:ln cap="flat" cmpd="sng" w="9525">
            <a:solidFill>
              <a:srgbClr val="000000"/>
            </a:solidFill>
            <a:prstDash val="solid"/>
            <a:round/>
            <a:headEnd len="med" w="med" type="none"/>
            <a:tailEnd len="med" w="med" type="triangle"/>
          </a:ln>
        </p:spPr>
      </p:cxnSp>
      <p:cxnSp>
        <p:nvCxnSpPr>
          <p:cNvPr id="190" name="Google Shape;190;p22"/>
          <p:cNvCxnSpPr>
            <a:endCxn id="172" idx="2"/>
          </p:cNvCxnSpPr>
          <p:nvPr/>
        </p:nvCxnSpPr>
        <p:spPr>
          <a:xfrm flipH="1" rot="10800000">
            <a:off x="2639675" y="2793525"/>
            <a:ext cx="1917900" cy="1900800"/>
          </a:xfrm>
          <a:prstGeom prst="straightConnector1">
            <a:avLst/>
          </a:prstGeom>
          <a:noFill/>
          <a:ln cap="flat" cmpd="sng" w="9525">
            <a:solidFill>
              <a:srgbClr val="000000"/>
            </a:solidFill>
            <a:prstDash val="solid"/>
            <a:round/>
            <a:headEnd len="med" w="med" type="none"/>
            <a:tailEnd len="med" w="med" type="triangle"/>
          </a:ln>
        </p:spPr>
      </p:cxnSp>
      <p:cxnSp>
        <p:nvCxnSpPr>
          <p:cNvPr id="191" name="Google Shape;191;p22"/>
          <p:cNvCxnSpPr>
            <a:stCxn id="172" idx="3"/>
            <a:endCxn id="173" idx="2"/>
          </p:cNvCxnSpPr>
          <p:nvPr/>
        </p:nvCxnSpPr>
        <p:spPr>
          <a:xfrm flipH="1" rot="10800000">
            <a:off x="4914725" y="2072175"/>
            <a:ext cx="582900" cy="459300"/>
          </a:xfrm>
          <a:prstGeom prst="straightConnector1">
            <a:avLst/>
          </a:prstGeom>
          <a:noFill/>
          <a:ln cap="flat" cmpd="sng" w="9525">
            <a:solidFill>
              <a:srgbClr val="000000"/>
            </a:solidFill>
            <a:prstDash val="solid"/>
            <a:round/>
            <a:headEnd len="med" w="med" type="none"/>
            <a:tailEnd len="med" w="med" type="triangle"/>
          </a:ln>
        </p:spPr>
      </p:cxnSp>
      <p:cxnSp>
        <p:nvCxnSpPr>
          <p:cNvPr id="192" name="Google Shape;192;p22"/>
          <p:cNvCxnSpPr>
            <a:stCxn id="172" idx="3"/>
            <a:endCxn id="174" idx="0"/>
          </p:cNvCxnSpPr>
          <p:nvPr/>
        </p:nvCxnSpPr>
        <p:spPr>
          <a:xfrm>
            <a:off x="4914725" y="2531475"/>
            <a:ext cx="582900" cy="457800"/>
          </a:xfrm>
          <a:prstGeom prst="straightConnector1">
            <a:avLst/>
          </a:prstGeom>
          <a:noFill/>
          <a:ln cap="flat" cmpd="sng" w="28575">
            <a:solidFill>
              <a:srgbClr val="FF0000"/>
            </a:solidFill>
            <a:prstDash val="solid"/>
            <a:round/>
            <a:headEnd len="med" w="med" type="none"/>
            <a:tailEnd len="med" w="med" type="triangle"/>
          </a:ln>
        </p:spPr>
      </p:cxnSp>
      <p:cxnSp>
        <p:nvCxnSpPr>
          <p:cNvPr id="193" name="Google Shape;193;p22"/>
          <p:cNvCxnSpPr>
            <a:stCxn id="173" idx="2"/>
            <a:endCxn id="175" idx="1"/>
          </p:cNvCxnSpPr>
          <p:nvPr/>
        </p:nvCxnSpPr>
        <p:spPr>
          <a:xfrm>
            <a:off x="5497750" y="2072100"/>
            <a:ext cx="707700" cy="459300"/>
          </a:xfrm>
          <a:prstGeom prst="straightConnector1">
            <a:avLst/>
          </a:prstGeom>
          <a:noFill/>
          <a:ln cap="flat" cmpd="sng" w="9525">
            <a:solidFill>
              <a:srgbClr val="000000"/>
            </a:solidFill>
            <a:prstDash val="solid"/>
            <a:round/>
            <a:headEnd len="med" w="med" type="none"/>
            <a:tailEnd len="med" w="med" type="triangle"/>
          </a:ln>
        </p:spPr>
      </p:cxnSp>
      <p:cxnSp>
        <p:nvCxnSpPr>
          <p:cNvPr id="194" name="Google Shape;194;p22"/>
          <p:cNvCxnSpPr>
            <a:stCxn id="174" idx="0"/>
            <a:endCxn id="175" idx="1"/>
          </p:cNvCxnSpPr>
          <p:nvPr/>
        </p:nvCxnSpPr>
        <p:spPr>
          <a:xfrm flipH="1" rot="10800000">
            <a:off x="5497750" y="2531550"/>
            <a:ext cx="707700" cy="457800"/>
          </a:xfrm>
          <a:prstGeom prst="straightConnector1">
            <a:avLst/>
          </a:prstGeom>
          <a:noFill/>
          <a:ln cap="flat" cmpd="sng" w="28575">
            <a:solidFill>
              <a:srgbClr val="FF0000"/>
            </a:solidFill>
            <a:prstDash val="solid"/>
            <a:round/>
            <a:headEnd len="med" w="med" type="none"/>
            <a:tailEnd len="med" w="med" type="triangle"/>
          </a:ln>
        </p:spPr>
      </p:cxnSp>
      <p:cxnSp>
        <p:nvCxnSpPr>
          <p:cNvPr id="195" name="Google Shape;195;p22"/>
          <p:cNvCxnSpPr>
            <a:stCxn id="175" idx="3"/>
            <a:endCxn id="176" idx="1"/>
          </p:cNvCxnSpPr>
          <p:nvPr/>
        </p:nvCxnSpPr>
        <p:spPr>
          <a:xfrm>
            <a:off x="6836325" y="2531475"/>
            <a:ext cx="368100" cy="0"/>
          </a:xfrm>
          <a:prstGeom prst="straightConnector1">
            <a:avLst/>
          </a:prstGeom>
          <a:noFill/>
          <a:ln cap="flat" cmpd="sng" w="28575">
            <a:solidFill>
              <a:srgbClr val="FF0000"/>
            </a:solidFill>
            <a:prstDash val="solid"/>
            <a:round/>
            <a:headEnd len="med" w="med" type="none"/>
            <a:tailEnd len="med" w="med" type="triangle"/>
          </a:ln>
        </p:spPr>
      </p:cxnSp>
      <p:cxnSp>
        <p:nvCxnSpPr>
          <p:cNvPr id="196" name="Google Shape;196;p22"/>
          <p:cNvCxnSpPr>
            <a:stCxn id="176" idx="3"/>
            <a:endCxn id="163" idx="1"/>
          </p:cNvCxnSpPr>
          <p:nvPr/>
        </p:nvCxnSpPr>
        <p:spPr>
          <a:xfrm>
            <a:off x="7835325" y="2531475"/>
            <a:ext cx="368100" cy="40200"/>
          </a:xfrm>
          <a:prstGeom prst="straightConnector1">
            <a:avLst/>
          </a:prstGeom>
          <a:noFill/>
          <a:ln cap="flat" cmpd="sng" w="28575">
            <a:solidFill>
              <a:srgbClr val="FF0000"/>
            </a:solidFill>
            <a:prstDash val="solid"/>
            <a:round/>
            <a:headEnd len="med" w="med" type="none"/>
            <a:tailEnd len="med" w="med" type="triangle"/>
          </a:ln>
        </p:spPr>
      </p:cxnSp>
      <p:cxnSp>
        <p:nvCxnSpPr>
          <p:cNvPr id="197" name="Google Shape;197;p22"/>
          <p:cNvCxnSpPr/>
          <p:nvPr/>
        </p:nvCxnSpPr>
        <p:spPr>
          <a:xfrm rot="5400000">
            <a:off x="2370875" y="884625"/>
            <a:ext cx="277800" cy="4095600"/>
          </a:xfrm>
          <a:prstGeom prst="curvedConnector3">
            <a:avLst>
              <a:gd fmla="val 842729" name="adj1"/>
            </a:avLst>
          </a:prstGeom>
          <a:noFill/>
          <a:ln cap="flat" cmpd="sng" w="9525">
            <a:solidFill>
              <a:srgbClr val="000000"/>
            </a:solidFill>
            <a:prstDash val="dash"/>
            <a:round/>
            <a:headEnd len="med" w="med" type="none"/>
            <a:tailEnd len="med" w="med"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3"/>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203" name="Google Shape;203;p23"/>
          <p:cNvPicPr preferRelativeResize="0"/>
          <p:nvPr/>
        </p:nvPicPr>
        <p:blipFill>
          <a:blip r:embed="rId3">
            <a:alphaModFix/>
          </a:blip>
          <a:stretch>
            <a:fillRect/>
          </a:stretch>
        </p:blipFill>
        <p:spPr>
          <a:xfrm>
            <a:off x="1590125" y="900200"/>
            <a:ext cx="5700449" cy="3932375"/>
          </a:xfrm>
          <a:prstGeom prst="rect">
            <a:avLst/>
          </a:prstGeom>
          <a:noFill/>
          <a:ln>
            <a:noFill/>
          </a:ln>
        </p:spPr>
      </p:pic>
      <p:sp>
        <p:nvSpPr>
          <p:cNvPr id="204" name="Google Shape;204;p23"/>
          <p:cNvSpPr txBox="1"/>
          <p:nvPr/>
        </p:nvSpPr>
        <p:spPr>
          <a:xfrm>
            <a:off x="1937854" y="1237791"/>
            <a:ext cx="5352600" cy="4257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sp>
        <p:nvSpPr>
          <p:cNvPr id="205" name="Google Shape;205;p23"/>
          <p:cNvSpPr txBox="1"/>
          <p:nvPr/>
        </p:nvSpPr>
        <p:spPr>
          <a:xfrm>
            <a:off x="1937854" y="2057446"/>
            <a:ext cx="5352600" cy="1998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sp>
        <p:nvSpPr>
          <p:cNvPr id="206" name="Google Shape;206;p23"/>
          <p:cNvSpPr txBox="1"/>
          <p:nvPr/>
        </p:nvSpPr>
        <p:spPr>
          <a:xfrm>
            <a:off x="1937854" y="2877100"/>
            <a:ext cx="5352600" cy="1998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sp>
        <p:nvSpPr>
          <p:cNvPr id="207" name="Google Shape;207;p23"/>
          <p:cNvSpPr txBox="1"/>
          <p:nvPr/>
        </p:nvSpPr>
        <p:spPr>
          <a:xfrm>
            <a:off x="1937854" y="3473891"/>
            <a:ext cx="5352600" cy="13587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sp>
        <p:nvSpPr>
          <p:cNvPr id="208" name="Google Shape;208;p23"/>
          <p:cNvSpPr txBox="1"/>
          <p:nvPr/>
        </p:nvSpPr>
        <p:spPr>
          <a:xfrm>
            <a:off x="270800" y="316700"/>
            <a:ext cx="4353000" cy="4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Marcellus SC"/>
                <a:ea typeface="Marcellus SC"/>
                <a:cs typeface="Marcellus SC"/>
                <a:sym typeface="Marcellus SC"/>
              </a:rPr>
              <a:t>GANTT CHART </a:t>
            </a:r>
            <a:endParaRPr b="1" sz="2400">
              <a:solidFill>
                <a:schemeClr val="dk1"/>
              </a:solidFill>
              <a:latin typeface="Marcellus SC"/>
              <a:ea typeface="Marcellus SC"/>
              <a:cs typeface="Marcellus SC"/>
              <a:sym typeface="Marcellus S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4"/>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214" name="Google Shape;214;p24"/>
          <p:cNvPicPr preferRelativeResize="0"/>
          <p:nvPr/>
        </p:nvPicPr>
        <p:blipFill>
          <a:blip r:embed="rId3">
            <a:alphaModFix/>
          </a:blip>
          <a:stretch>
            <a:fillRect/>
          </a:stretch>
        </p:blipFill>
        <p:spPr>
          <a:xfrm>
            <a:off x="503400" y="1040750"/>
            <a:ext cx="8137199" cy="3267750"/>
          </a:xfrm>
          <a:prstGeom prst="rect">
            <a:avLst/>
          </a:prstGeom>
          <a:noFill/>
          <a:ln>
            <a:noFill/>
          </a:ln>
        </p:spPr>
      </p:pic>
      <p:sp>
        <p:nvSpPr>
          <p:cNvPr id="215" name="Google Shape;215;p24"/>
          <p:cNvSpPr txBox="1"/>
          <p:nvPr/>
        </p:nvSpPr>
        <p:spPr>
          <a:xfrm>
            <a:off x="270800" y="299425"/>
            <a:ext cx="4353000" cy="4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Marcellus SC"/>
                <a:ea typeface="Marcellus SC"/>
                <a:cs typeface="Marcellus SC"/>
                <a:sym typeface="Marcellus SC"/>
              </a:rPr>
              <a:t>GANTT CHART </a:t>
            </a:r>
            <a:endParaRPr b="1" sz="2400">
              <a:solidFill>
                <a:schemeClr val="dk1"/>
              </a:solidFill>
              <a:latin typeface="Marcellus SC"/>
              <a:ea typeface="Marcellus SC"/>
              <a:cs typeface="Marcellus SC"/>
              <a:sym typeface="Marcellus SC"/>
            </a:endParaRPr>
          </a:p>
        </p:txBody>
      </p:sp>
      <p:sp>
        <p:nvSpPr>
          <p:cNvPr id="216" name="Google Shape;216;p24"/>
          <p:cNvSpPr/>
          <p:nvPr/>
        </p:nvSpPr>
        <p:spPr>
          <a:xfrm>
            <a:off x="8702232" y="4571083"/>
            <a:ext cx="327063" cy="311866"/>
          </a:xfrm>
          <a:custGeom>
            <a:rect b="b" l="l" r="r" t="t"/>
            <a:pathLst>
              <a:path extrusionOk="0" h="15987" w="16766">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5"/>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222" name="Google Shape;222;p25"/>
          <p:cNvSpPr txBox="1"/>
          <p:nvPr/>
        </p:nvSpPr>
        <p:spPr>
          <a:xfrm>
            <a:off x="316725" y="283800"/>
            <a:ext cx="55611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Marcellus SC"/>
                <a:ea typeface="Marcellus SC"/>
                <a:cs typeface="Marcellus SC"/>
                <a:sym typeface="Marcellus SC"/>
              </a:rPr>
              <a:t>Work Breakdown Structure </a:t>
            </a:r>
            <a:endParaRPr b="1" sz="2400">
              <a:solidFill>
                <a:schemeClr val="dk1"/>
              </a:solidFill>
              <a:latin typeface="Marcellus SC"/>
              <a:ea typeface="Marcellus SC"/>
              <a:cs typeface="Marcellus SC"/>
              <a:sym typeface="Marcellus SC"/>
            </a:endParaRPr>
          </a:p>
        </p:txBody>
      </p:sp>
      <p:sp>
        <p:nvSpPr>
          <p:cNvPr id="223" name="Google Shape;223;p25"/>
          <p:cNvSpPr txBox="1"/>
          <p:nvPr/>
        </p:nvSpPr>
        <p:spPr>
          <a:xfrm>
            <a:off x="3295750" y="804500"/>
            <a:ext cx="2673900" cy="2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EB Garamond"/>
                <a:ea typeface="EB Garamond"/>
                <a:cs typeface="EB Garamond"/>
                <a:sym typeface="EB Garamond"/>
              </a:rPr>
              <a:t>New Trade Route to Asia</a:t>
            </a:r>
            <a:r>
              <a:rPr lang="en">
                <a:latin typeface="EB Garamond"/>
                <a:ea typeface="EB Garamond"/>
                <a:cs typeface="EB Garamond"/>
                <a:sym typeface="EB Garamond"/>
              </a:rPr>
              <a:t> </a:t>
            </a:r>
            <a:endParaRPr>
              <a:latin typeface="EB Garamond"/>
              <a:ea typeface="EB Garamond"/>
              <a:cs typeface="EB Garamond"/>
              <a:sym typeface="EB Garamond"/>
            </a:endParaRPr>
          </a:p>
        </p:txBody>
      </p:sp>
      <p:cxnSp>
        <p:nvCxnSpPr>
          <p:cNvPr id="224" name="Google Shape;224;p25"/>
          <p:cNvCxnSpPr/>
          <p:nvPr/>
        </p:nvCxnSpPr>
        <p:spPr>
          <a:xfrm>
            <a:off x="950525" y="1275325"/>
            <a:ext cx="7630800" cy="26700"/>
          </a:xfrm>
          <a:prstGeom prst="straightConnector1">
            <a:avLst/>
          </a:prstGeom>
          <a:noFill/>
          <a:ln cap="flat" cmpd="sng" w="9525">
            <a:solidFill>
              <a:srgbClr val="000000"/>
            </a:solidFill>
            <a:prstDash val="solid"/>
            <a:round/>
            <a:headEnd len="med" w="med" type="none"/>
            <a:tailEnd len="med" w="med" type="none"/>
          </a:ln>
        </p:spPr>
      </p:cxnSp>
      <p:cxnSp>
        <p:nvCxnSpPr>
          <p:cNvPr id="225" name="Google Shape;225;p25"/>
          <p:cNvCxnSpPr/>
          <p:nvPr/>
        </p:nvCxnSpPr>
        <p:spPr>
          <a:xfrm>
            <a:off x="950525" y="1275325"/>
            <a:ext cx="9000" cy="444300"/>
          </a:xfrm>
          <a:prstGeom prst="straightConnector1">
            <a:avLst/>
          </a:prstGeom>
          <a:noFill/>
          <a:ln cap="flat" cmpd="sng" w="9525">
            <a:solidFill>
              <a:srgbClr val="000000"/>
            </a:solidFill>
            <a:prstDash val="solid"/>
            <a:round/>
            <a:headEnd len="med" w="med" type="none"/>
            <a:tailEnd len="med" w="med" type="triangle"/>
          </a:ln>
        </p:spPr>
      </p:cxnSp>
      <p:cxnSp>
        <p:nvCxnSpPr>
          <p:cNvPr id="226" name="Google Shape;226;p25"/>
          <p:cNvCxnSpPr/>
          <p:nvPr/>
        </p:nvCxnSpPr>
        <p:spPr>
          <a:xfrm>
            <a:off x="2771625" y="1275325"/>
            <a:ext cx="9000" cy="444300"/>
          </a:xfrm>
          <a:prstGeom prst="straightConnector1">
            <a:avLst/>
          </a:prstGeom>
          <a:noFill/>
          <a:ln cap="flat" cmpd="sng" w="9525">
            <a:solidFill>
              <a:srgbClr val="000000"/>
            </a:solidFill>
            <a:prstDash val="solid"/>
            <a:round/>
            <a:headEnd len="med" w="med" type="none"/>
            <a:tailEnd len="med" w="med" type="triangle"/>
          </a:ln>
        </p:spPr>
      </p:cxnSp>
      <p:cxnSp>
        <p:nvCxnSpPr>
          <p:cNvPr id="227" name="Google Shape;227;p25"/>
          <p:cNvCxnSpPr/>
          <p:nvPr/>
        </p:nvCxnSpPr>
        <p:spPr>
          <a:xfrm>
            <a:off x="6587025" y="1275325"/>
            <a:ext cx="9000" cy="444300"/>
          </a:xfrm>
          <a:prstGeom prst="straightConnector1">
            <a:avLst/>
          </a:prstGeom>
          <a:noFill/>
          <a:ln cap="flat" cmpd="sng" w="9525">
            <a:solidFill>
              <a:srgbClr val="000000"/>
            </a:solidFill>
            <a:prstDash val="solid"/>
            <a:round/>
            <a:headEnd len="med" w="med" type="none"/>
            <a:tailEnd len="med" w="med" type="triangle"/>
          </a:ln>
        </p:spPr>
      </p:cxnSp>
      <p:cxnSp>
        <p:nvCxnSpPr>
          <p:cNvPr id="228" name="Google Shape;228;p25"/>
          <p:cNvCxnSpPr/>
          <p:nvPr/>
        </p:nvCxnSpPr>
        <p:spPr>
          <a:xfrm>
            <a:off x="8581325" y="1302025"/>
            <a:ext cx="9000" cy="444300"/>
          </a:xfrm>
          <a:prstGeom prst="straightConnector1">
            <a:avLst/>
          </a:prstGeom>
          <a:noFill/>
          <a:ln cap="flat" cmpd="sng" w="9525">
            <a:solidFill>
              <a:srgbClr val="000000"/>
            </a:solidFill>
            <a:prstDash val="solid"/>
            <a:round/>
            <a:headEnd len="med" w="med" type="none"/>
            <a:tailEnd len="med" w="med" type="triangle"/>
          </a:ln>
        </p:spPr>
      </p:cxnSp>
      <p:cxnSp>
        <p:nvCxnSpPr>
          <p:cNvPr id="229" name="Google Shape;229;p25"/>
          <p:cNvCxnSpPr/>
          <p:nvPr/>
        </p:nvCxnSpPr>
        <p:spPr>
          <a:xfrm>
            <a:off x="4592725" y="1168725"/>
            <a:ext cx="9000" cy="506400"/>
          </a:xfrm>
          <a:prstGeom prst="straightConnector1">
            <a:avLst/>
          </a:prstGeom>
          <a:noFill/>
          <a:ln cap="flat" cmpd="sng" w="9525">
            <a:solidFill>
              <a:srgbClr val="000000"/>
            </a:solidFill>
            <a:prstDash val="solid"/>
            <a:round/>
            <a:headEnd len="med" w="med" type="none"/>
            <a:tailEnd len="med" w="med" type="stealth"/>
          </a:ln>
        </p:spPr>
      </p:cxnSp>
      <p:sp>
        <p:nvSpPr>
          <p:cNvPr id="230" name="Google Shape;230;p25"/>
          <p:cNvSpPr txBox="1"/>
          <p:nvPr/>
        </p:nvSpPr>
        <p:spPr>
          <a:xfrm>
            <a:off x="426425" y="1746325"/>
            <a:ext cx="1609500" cy="25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EB Garamond"/>
                <a:ea typeface="EB Garamond"/>
                <a:cs typeface="EB Garamond"/>
                <a:sym typeface="EB Garamond"/>
              </a:rPr>
              <a:t>Get boats ready for voyage</a:t>
            </a:r>
            <a:endParaRPr sz="18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    Purchase 3 boats </a:t>
            </a:r>
            <a:endParaRPr sz="1000">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     Make sails </a:t>
            </a:r>
            <a:endParaRPr sz="1000">
              <a:latin typeface="EB Garamond"/>
              <a:ea typeface="EB Garamond"/>
              <a:cs typeface="EB Garamond"/>
              <a:sym typeface="EB Garamond"/>
            </a:endParaRPr>
          </a:p>
          <a:p>
            <a:pPr indent="0" lvl="0" marL="0" rtl="0" algn="l">
              <a:spcBef>
                <a:spcPts val="0"/>
              </a:spcBef>
              <a:spcAft>
                <a:spcPts val="0"/>
              </a:spcAft>
              <a:buNone/>
            </a:pPr>
            <a:br>
              <a:rPr lang="en" sz="1000">
                <a:latin typeface="EB Garamond"/>
                <a:ea typeface="EB Garamond"/>
                <a:cs typeface="EB Garamond"/>
                <a:sym typeface="EB Garamond"/>
              </a:rPr>
            </a:br>
            <a:r>
              <a:rPr lang="en" sz="1000">
                <a:latin typeface="EB Garamond"/>
                <a:ea typeface="EB Garamond"/>
                <a:cs typeface="EB Garamond"/>
                <a:sym typeface="EB Garamond"/>
              </a:rPr>
              <a:t>     Stowed away supplies</a:t>
            </a:r>
            <a:endParaRPr sz="1000">
              <a:latin typeface="EB Garamond"/>
              <a:ea typeface="EB Garamond"/>
              <a:cs typeface="EB Garamond"/>
              <a:sym typeface="EB Garamond"/>
            </a:endParaRPr>
          </a:p>
          <a:p>
            <a:pPr indent="0" lvl="0" marL="0" rtl="0" algn="l">
              <a:spcBef>
                <a:spcPts val="0"/>
              </a:spcBef>
              <a:spcAft>
                <a:spcPts val="0"/>
              </a:spcAft>
              <a:buNone/>
            </a:pPr>
            <a:br>
              <a:rPr lang="en" sz="1000">
                <a:latin typeface="EB Garamond"/>
                <a:ea typeface="EB Garamond"/>
                <a:cs typeface="EB Garamond"/>
                <a:sym typeface="EB Garamond"/>
              </a:rPr>
            </a:br>
            <a:r>
              <a:rPr lang="en" sz="1000">
                <a:latin typeface="EB Garamond"/>
                <a:ea typeface="EB Garamond"/>
                <a:cs typeface="EB Garamond"/>
                <a:sym typeface="EB Garamond"/>
              </a:rPr>
              <a:t>    Boat Insurance </a:t>
            </a:r>
            <a:endParaRPr sz="1000">
              <a:latin typeface="EB Garamond"/>
              <a:ea typeface="EB Garamond"/>
              <a:cs typeface="EB Garamond"/>
              <a:sym typeface="EB Garamond"/>
            </a:endParaRPr>
          </a:p>
        </p:txBody>
      </p:sp>
      <p:sp>
        <p:nvSpPr>
          <p:cNvPr id="231" name="Google Shape;231;p25"/>
          <p:cNvSpPr txBox="1"/>
          <p:nvPr/>
        </p:nvSpPr>
        <p:spPr>
          <a:xfrm>
            <a:off x="2176425" y="1746325"/>
            <a:ext cx="1841700" cy="25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EB Garamond"/>
                <a:ea typeface="EB Garamond"/>
                <a:cs typeface="EB Garamond"/>
                <a:sym typeface="EB Garamond"/>
              </a:rPr>
              <a:t>Purchase Needs</a:t>
            </a:r>
            <a:endParaRPr sz="1800">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     </a:t>
            </a:r>
            <a:r>
              <a:rPr lang="en" sz="1000">
                <a:latin typeface="EB Garamond"/>
                <a:ea typeface="EB Garamond"/>
                <a:cs typeface="EB Garamond"/>
                <a:sym typeface="EB Garamond"/>
              </a:rPr>
              <a:t>Purchase food </a:t>
            </a:r>
            <a:endParaRPr sz="1000">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     Purchase non-edible supplies</a:t>
            </a:r>
            <a:endParaRPr sz="1000">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     Purchase navigation supplies</a:t>
            </a:r>
            <a:endParaRPr sz="1000">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a:p>
            <a:pPr indent="0" lvl="0" marL="0" rtl="0" algn="l">
              <a:spcBef>
                <a:spcPts val="0"/>
              </a:spcBef>
              <a:spcAft>
                <a:spcPts val="0"/>
              </a:spcAft>
              <a:buNone/>
            </a:pPr>
            <a:r>
              <a:rPr lang="en">
                <a:latin typeface="EB Garamond"/>
                <a:ea typeface="EB Garamond"/>
                <a:cs typeface="EB Garamond"/>
                <a:sym typeface="EB Garamond"/>
              </a:rPr>
              <a:t> </a:t>
            </a:r>
            <a:endParaRPr>
              <a:latin typeface="EB Garamond"/>
              <a:ea typeface="EB Garamond"/>
              <a:cs typeface="EB Garamond"/>
              <a:sym typeface="EB Garamond"/>
            </a:endParaRPr>
          </a:p>
        </p:txBody>
      </p:sp>
      <p:sp>
        <p:nvSpPr>
          <p:cNvPr id="232" name="Google Shape;232;p25"/>
          <p:cNvSpPr txBox="1"/>
          <p:nvPr/>
        </p:nvSpPr>
        <p:spPr>
          <a:xfrm>
            <a:off x="4018125" y="1677625"/>
            <a:ext cx="1635900" cy="25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EB Garamond"/>
                <a:ea typeface="EB Garamond"/>
                <a:cs typeface="EB Garamond"/>
                <a:sym typeface="EB Garamond"/>
              </a:rPr>
              <a:t>Hire staff</a:t>
            </a:r>
            <a:endParaRPr sz="1800">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     Place 3 ads </a:t>
            </a:r>
            <a:endParaRPr sz="1000">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     Hire captains </a:t>
            </a:r>
            <a:endParaRPr sz="1000">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     Hire Navigators </a:t>
            </a:r>
            <a:endParaRPr sz="1000">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     Hire crew members</a:t>
            </a:r>
            <a:endParaRPr sz="1000">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     Life Insurance for captains </a:t>
            </a:r>
            <a:endParaRPr sz="1000">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p:txBody>
      </p:sp>
      <p:sp>
        <p:nvSpPr>
          <p:cNvPr id="233" name="Google Shape;233;p25"/>
          <p:cNvSpPr txBox="1"/>
          <p:nvPr/>
        </p:nvSpPr>
        <p:spPr>
          <a:xfrm>
            <a:off x="5715100" y="1746325"/>
            <a:ext cx="1609500" cy="25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EB Garamond"/>
                <a:ea typeface="EB Garamond"/>
                <a:cs typeface="EB Garamond"/>
                <a:sym typeface="EB Garamond"/>
              </a:rPr>
              <a:t>Conduct &amp; Adjust for Shakedown</a:t>
            </a:r>
            <a:endParaRPr sz="1000">
              <a:latin typeface="EB Garamond"/>
              <a:ea typeface="EB Garamond"/>
              <a:cs typeface="EB Garamond"/>
              <a:sym typeface="EB Garamond"/>
            </a:endParaRPr>
          </a:p>
          <a:p>
            <a:pPr indent="0" lvl="0" marL="0" rtl="0" algn="l">
              <a:spcBef>
                <a:spcPts val="0"/>
              </a:spcBef>
              <a:spcAft>
                <a:spcPts val="0"/>
              </a:spcAft>
              <a:buNone/>
            </a:pPr>
            <a:r>
              <a:rPr lang="en" sz="1800">
                <a:latin typeface="EB Garamond"/>
                <a:ea typeface="EB Garamond"/>
                <a:cs typeface="EB Garamond"/>
                <a:sym typeface="EB Garamond"/>
              </a:rPr>
              <a:t> </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     Repair ship </a:t>
            </a:r>
            <a:endParaRPr sz="1000">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     Adjust staff as needed</a:t>
            </a:r>
            <a:endParaRPr sz="1000">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     Restock on supplies</a:t>
            </a:r>
            <a:endParaRPr sz="1000">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p:txBody>
      </p:sp>
      <p:sp>
        <p:nvSpPr>
          <p:cNvPr id="234" name="Google Shape;234;p25"/>
          <p:cNvSpPr txBox="1"/>
          <p:nvPr/>
        </p:nvSpPr>
        <p:spPr>
          <a:xfrm>
            <a:off x="7508100" y="1746325"/>
            <a:ext cx="1635900" cy="25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EB Garamond"/>
                <a:ea typeface="EB Garamond"/>
                <a:cs typeface="EB Garamond"/>
                <a:sym typeface="EB Garamond"/>
              </a:rPr>
              <a:t>Voyage on New Routes</a:t>
            </a:r>
            <a:endParaRPr sz="1000">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     Sail to Asia </a:t>
            </a:r>
            <a:endParaRPr sz="1000">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     Bring back spices </a:t>
            </a:r>
            <a:endParaRPr sz="1000">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     Spread Christianity </a:t>
            </a:r>
            <a:endParaRPr sz="1000">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     Sail back to Spain </a:t>
            </a:r>
            <a:endParaRPr sz="1000">
              <a:latin typeface="EB Garamond"/>
              <a:ea typeface="EB Garamond"/>
              <a:cs typeface="EB Garamond"/>
              <a:sym typeface="EB Garamond"/>
            </a:endParaRPr>
          </a:p>
        </p:txBody>
      </p:sp>
      <p:cxnSp>
        <p:nvCxnSpPr>
          <p:cNvPr id="235" name="Google Shape;235;p25"/>
          <p:cNvCxnSpPr/>
          <p:nvPr/>
        </p:nvCxnSpPr>
        <p:spPr>
          <a:xfrm rot="10800000">
            <a:off x="133150" y="1998775"/>
            <a:ext cx="328800" cy="0"/>
          </a:xfrm>
          <a:prstGeom prst="straightConnector1">
            <a:avLst/>
          </a:prstGeom>
          <a:noFill/>
          <a:ln cap="flat" cmpd="sng" w="9525">
            <a:solidFill>
              <a:srgbClr val="000000"/>
            </a:solidFill>
            <a:prstDash val="solid"/>
            <a:round/>
            <a:headEnd len="med" w="med" type="none"/>
            <a:tailEnd len="med" w="med" type="none"/>
          </a:ln>
        </p:spPr>
      </p:cxnSp>
      <p:cxnSp>
        <p:nvCxnSpPr>
          <p:cNvPr id="236" name="Google Shape;236;p25"/>
          <p:cNvCxnSpPr/>
          <p:nvPr/>
        </p:nvCxnSpPr>
        <p:spPr>
          <a:xfrm flipH="1">
            <a:off x="124250" y="1998775"/>
            <a:ext cx="9000" cy="1323600"/>
          </a:xfrm>
          <a:prstGeom prst="straightConnector1">
            <a:avLst/>
          </a:prstGeom>
          <a:noFill/>
          <a:ln cap="flat" cmpd="sng" w="9525">
            <a:solidFill>
              <a:srgbClr val="000000"/>
            </a:solidFill>
            <a:prstDash val="solid"/>
            <a:round/>
            <a:headEnd len="med" w="med" type="none"/>
            <a:tailEnd len="med" w="med" type="none"/>
          </a:ln>
        </p:spPr>
      </p:cxnSp>
      <p:cxnSp>
        <p:nvCxnSpPr>
          <p:cNvPr id="237" name="Google Shape;237;p25"/>
          <p:cNvCxnSpPr/>
          <p:nvPr/>
        </p:nvCxnSpPr>
        <p:spPr>
          <a:xfrm>
            <a:off x="133250" y="3313525"/>
            <a:ext cx="435300" cy="0"/>
          </a:xfrm>
          <a:prstGeom prst="straightConnector1">
            <a:avLst/>
          </a:prstGeom>
          <a:noFill/>
          <a:ln cap="flat" cmpd="sng" w="9525">
            <a:solidFill>
              <a:srgbClr val="000000"/>
            </a:solidFill>
            <a:prstDash val="solid"/>
            <a:round/>
            <a:headEnd len="med" w="med" type="none"/>
            <a:tailEnd len="med" w="med" type="triangle"/>
          </a:ln>
        </p:spPr>
      </p:cxnSp>
      <p:cxnSp>
        <p:nvCxnSpPr>
          <p:cNvPr id="238" name="Google Shape;238;p25"/>
          <p:cNvCxnSpPr/>
          <p:nvPr/>
        </p:nvCxnSpPr>
        <p:spPr>
          <a:xfrm>
            <a:off x="133250" y="3019075"/>
            <a:ext cx="435300" cy="0"/>
          </a:xfrm>
          <a:prstGeom prst="straightConnector1">
            <a:avLst/>
          </a:prstGeom>
          <a:noFill/>
          <a:ln cap="flat" cmpd="sng" w="9525">
            <a:solidFill>
              <a:srgbClr val="000000"/>
            </a:solidFill>
            <a:prstDash val="solid"/>
            <a:round/>
            <a:headEnd len="med" w="med" type="none"/>
            <a:tailEnd len="med" w="med" type="triangle"/>
          </a:ln>
        </p:spPr>
      </p:cxnSp>
      <p:cxnSp>
        <p:nvCxnSpPr>
          <p:cNvPr id="239" name="Google Shape;239;p25"/>
          <p:cNvCxnSpPr/>
          <p:nvPr/>
        </p:nvCxnSpPr>
        <p:spPr>
          <a:xfrm>
            <a:off x="133250" y="2724625"/>
            <a:ext cx="435300" cy="0"/>
          </a:xfrm>
          <a:prstGeom prst="straightConnector1">
            <a:avLst/>
          </a:prstGeom>
          <a:noFill/>
          <a:ln cap="flat" cmpd="sng" w="9525">
            <a:solidFill>
              <a:srgbClr val="000000"/>
            </a:solidFill>
            <a:prstDash val="solid"/>
            <a:round/>
            <a:headEnd len="med" w="med" type="none"/>
            <a:tailEnd len="med" w="med" type="triangle"/>
          </a:ln>
        </p:spPr>
      </p:cxnSp>
      <p:cxnSp>
        <p:nvCxnSpPr>
          <p:cNvPr id="240" name="Google Shape;240;p25"/>
          <p:cNvCxnSpPr/>
          <p:nvPr/>
        </p:nvCxnSpPr>
        <p:spPr>
          <a:xfrm>
            <a:off x="133250" y="2430175"/>
            <a:ext cx="435300" cy="0"/>
          </a:xfrm>
          <a:prstGeom prst="straightConnector1">
            <a:avLst/>
          </a:prstGeom>
          <a:noFill/>
          <a:ln cap="flat" cmpd="sng" w="9525">
            <a:solidFill>
              <a:srgbClr val="000000"/>
            </a:solidFill>
            <a:prstDash val="solid"/>
            <a:round/>
            <a:headEnd len="med" w="med" type="none"/>
            <a:tailEnd len="med" w="med" type="triangle"/>
          </a:ln>
        </p:spPr>
      </p:cxnSp>
      <p:cxnSp>
        <p:nvCxnSpPr>
          <p:cNvPr id="241" name="Google Shape;241;p25"/>
          <p:cNvCxnSpPr/>
          <p:nvPr/>
        </p:nvCxnSpPr>
        <p:spPr>
          <a:xfrm rot="10800000">
            <a:off x="1915738" y="1998775"/>
            <a:ext cx="328800" cy="0"/>
          </a:xfrm>
          <a:prstGeom prst="straightConnector1">
            <a:avLst/>
          </a:prstGeom>
          <a:noFill/>
          <a:ln cap="flat" cmpd="sng" w="9525">
            <a:solidFill>
              <a:srgbClr val="000000"/>
            </a:solidFill>
            <a:prstDash val="solid"/>
            <a:round/>
            <a:headEnd len="med" w="med" type="none"/>
            <a:tailEnd len="med" w="med" type="none"/>
          </a:ln>
        </p:spPr>
      </p:cxnSp>
      <p:cxnSp>
        <p:nvCxnSpPr>
          <p:cNvPr id="242" name="Google Shape;242;p25"/>
          <p:cNvCxnSpPr/>
          <p:nvPr/>
        </p:nvCxnSpPr>
        <p:spPr>
          <a:xfrm>
            <a:off x="1915838" y="1998775"/>
            <a:ext cx="12000" cy="994800"/>
          </a:xfrm>
          <a:prstGeom prst="straightConnector1">
            <a:avLst/>
          </a:prstGeom>
          <a:noFill/>
          <a:ln cap="flat" cmpd="sng" w="9525">
            <a:solidFill>
              <a:srgbClr val="000000"/>
            </a:solidFill>
            <a:prstDash val="solid"/>
            <a:round/>
            <a:headEnd len="med" w="med" type="none"/>
            <a:tailEnd len="med" w="med" type="none"/>
          </a:ln>
        </p:spPr>
      </p:cxnSp>
      <p:cxnSp>
        <p:nvCxnSpPr>
          <p:cNvPr id="243" name="Google Shape;243;p25"/>
          <p:cNvCxnSpPr/>
          <p:nvPr/>
        </p:nvCxnSpPr>
        <p:spPr>
          <a:xfrm>
            <a:off x="1927700" y="2673900"/>
            <a:ext cx="399900" cy="0"/>
          </a:xfrm>
          <a:prstGeom prst="straightConnector1">
            <a:avLst/>
          </a:prstGeom>
          <a:noFill/>
          <a:ln cap="flat" cmpd="sng" w="9525">
            <a:solidFill>
              <a:srgbClr val="000000"/>
            </a:solidFill>
            <a:prstDash val="solid"/>
            <a:round/>
            <a:headEnd len="med" w="med" type="none"/>
            <a:tailEnd len="med" w="med" type="triangle"/>
          </a:ln>
        </p:spPr>
      </p:cxnSp>
      <p:cxnSp>
        <p:nvCxnSpPr>
          <p:cNvPr id="244" name="Google Shape;244;p25"/>
          <p:cNvCxnSpPr/>
          <p:nvPr/>
        </p:nvCxnSpPr>
        <p:spPr>
          <a:xfrm>
            <a:off x="1915850" y="2340775"/>
            <a:ext cx="399900" cy="0"/>
          </a:xfrm>
          <a:prstGeom prst="straightConnector1">
            <a:avLst/>
          </a:prstGeom>
          <a:noFill/>
          <a:ln cap="flat" cmpd="sng" w="9525">
            <a:solidFill>
              <a:srgbClr val="000000"/>
            </a:solidFill>
            <a:prstDash val="solid"/>
            <a:round/>
            <a:headEnd len="med" w="med" type="none"/>
            <a:tailEnd len="med" w="med" type="triangle"/>
          </a:ln>
        </p:spPr>
      </p:cxnSp>
      <p:cxnSp>
        <p:nvCxnSpPr>
          <p:cNvPr id="245" name="Google Shape;245;p25"/>
          <p:cNvCxnSpPr/>
          <p:nvPr/>
        </p:nvCxnSpPr>
        <p:spPr>
          <a:xfrm rot="10800000">
            <a:off x="3885998" y="1909950"/>
            <a:ext cx="193800" cy="0"/>
          </a:xfrm>
          <a:prstGeom prst="straightConnector1">
            <a:avLst/>
          </a:prstGeom>
          <a:noFill/>
          <a:ln cap="flat" cmpd="sng" w="9525">
            <a:solidFill>
              <a:srgbClr val="000000"/>
            </a:solidFill>
            <a:prstDash val="solid"/>
            <a:round/>
            <a:headEnd len="med" w="med" type="none"/>
            <a:tailEnd len="med" w="med" type="none"/>
          </a:ln>
        </p:spPr>
      </p:cxnSp>
      <p:cxnSp>
        <p:nvCxnSpPr>
          <p:cNvPr id="246" name="Google Shape;246;p25"/>
          <p:cNvCxnSpPr/>
          <p:nvPr/>
        </p:nvCxnSpPr>
        <p:spPr>
          <a:xfrm flipH="1">
            <a:off x="3882094" y="1909950"/>
            <a:ext cx="3900" cy="1608000"/>
          </a:xfrm>
          <a:prstGeom prst="straightConnector1">
            <a:avLst/>
          </a:prstGeom>
          <a:noFill/>
          <a:ln cap="flat" cmpd="sng" w="9525">
            <a:solidFill>
              <a:srgbClr val="000000"/>
            </a:solidFill>
            <a:prstDash val="solid"/>
            <a:round/>
            <a:headEnd len="med" w="med" type="none"/>
            <a:tailEnd len="med" w="med" type="none"/>
          </a:ln>
        </p:spPr>
      </p:cxnSp>
      <p:cxnSp>
        <p:nvCxnSpPr>
          <p:cNvPr id="247" name="Google Shape;247;p25"/>
          <p:cNvCxnSpPr/>
          <p:nvPr/>
        </p:nvCxnSpPr>
        <p:spPr>
          <a:xfrm>
            <a:off x="3885994" y="3224700"/>
            <a:ext cx="256800" cy="0"/>
          </a:xfrm>
          <a:prstGeom prst="straightConnector1">
            <a:avLst/>
          </a:prstGeom>
          <a:noFill/>
          <a:ln cap="flat" cmpd="sng" w="9525">
            <a:solidFill>
              <a:srgbClr val="000000"/>
            </a:solidFill>
            <a:prstDash val="solid"/>
            <a:round/>
            <a:headEnd len="med" w="med" type="none"/>
            <a:tailEnd len="med" w="med" type="triangle"/>
          </a:ln>
        </p:spPr>
      </p:cxnSp>
      <p:cxnSp>
        <p:nvCxnSpPr>
          <p:cNvPr id="248" name="Google Shape;248;p25"/>
          <p:cNvCxnSpPr/>
          <p:nvPr/>
        </p:nvCxnSpPr>
        <p:spPr>
          <a:xfrm>
            <a:off x="3885994" y="2930250"/>
            <a:ext cx="256800" cy="0"/>
          </a:xfrm>
          <a:prstGeom prst="straightConnector1">
            <a:avLst/>
          </a:prstGeom>
          <a:noFill/>
          <a:ln cap="flat" cmpd="sng" w="9525">
            <a:solidFill>
              <a:srgbClr val="000000"/>
            </a:solidFill>
            <a:prstDash val="solid"/>
            <a:round/>
            <a:headEnd len="med" w="med" type="none"/>
            <a:tailEnd len="med" w="med" type="triangle"/>
          </a:ln>
        </p:spPr>
      </p:cxnSp>
      <p:cxnSp>
        <p:nvCxnSpPr>
          <p:cNvPr id="249" name="Google Shape;249;p25"/>
          <p:cNvCxnSpPr/>
          <p:nvPr/>
        </p:nvCxnSpPr>
        <p:spPr>
          <a:xfrm>
            <a:off x="3885994" y="2635800"/>
            <a:ext cx="256800" cy="0"/>
          </a:xfrm>
          <a:prstGeom prst="straightConnector1">
            <a:avLst/>
          </a:prstGeom>
          <a:noFill/>
          <a:ln cap="flat" cmpd="sng" w="9525">
            <a:solidFill>
              <a:srgbClr val="000000"/>
            </a:solidFill>
            <a:prstDash val="solid"/>
            <a:round/>
            <a:headEnd len="med" w="med" type="none"/>
            <a:tailEnd len="med" w="med" type="triangle"/>
          </a:ln>
        </p:spPr>
      </p:cxnSp>
      <p:cxnSp>
        <p:nvCxnSpPr>
          <p:cNvPr id="250" name="Google Shape;250;p25"/>
          <p:cNvCxnSpPr/>
          <p:nvPr/>
        </p:nvCxnSpPr>
        <p:spPr>
          <a:xfrm>
            <a:off x="3885994" y="2341350"/>
            <a:ext cx="256800" cy="0"/>
          </a:xfrm>
          <a:prstGeom prst="straightConnector1">
            <a:avLst/>
          </a:prstGeom>
          <a:noFill/>
          <a:ln cap="flat" cmpd="sng" w="9525">
            <a:solidFill>
              <a:srgbClr val="000000"/>
            </a:solidFill>
            <a:prstDash val="solid"/>
            <a:round/>
            <a:headEnd len="med" w="med" type="none"/>
            <a:tailEnd len="med" w="med" type="triangle"/>
          </a:ln>
        </p:spPr>
      </p:cxnSp>
      <p:cxnSp>
        <p:nvCxnSpPr>
          <p:cNvPr id="251" name="Google Shape;251;p25"/>
          <p:cNvCxnSpPr/>
          <p:nvPr/>
        </p:nvCxnSpPr>
        <p:spPr>
          <a:xfrm>
            <a:off x="3885994" y="3517950"/>
            <a:ext cx="256800" cy="0"/>
          </a:xfrm>
          <a:prstGeom prst="straightConnector1">
            <a:avLst/>
          </a:prstGeom>
          <a:noFill/>
          <a:ln cap="flat" cmpd="sng" w="9525">
            <a:solidFill>
              <a:srgbClr val="000000"/>
            </a:solidFill>
            <a:prstDash val="solid"/>
            <a:round/>
            <a:headEnd len="med" w="med" type="none"/>
            <a:tailEnd len="med" w="med" type="triangle"/>
          </a:ln>
        </p:spPr>
      </p:cxnSp>
      <p:cxnSp>
        <p:nvCxnSpPr>
          <p:cNvPr id="252" name="Google Shape;252;p25"/>
          <p:cNvCxnSpPr/>
          <p:nvPr/>
        </p:nvCxnSpPr>
        <p:spPr>
          <a:xfrm rot="10800000">
            <a:off x="5599400" y="1996225"/>
            <a:ext cx="195300" cy="5100"/>
          </a:xfrm>
          <a:prstGeom prst="straightConnector1">
            <a:avLst/>
          </a:prstGeom>
          <a:noFill/>
          <a:ln cap="flat" cmpd="sng" w="9525">
            <a:solidFill>
              <a:srgbClr val="000000"/>
            </a:solidFill>
            <a:prstDash val="solid"/>
            <a:round/>
            <a:headEnd len="med" w="med" type="none"/>
            <a:tailEnd len="med" w="med" type="none"/>
          </a:ln>
        </p:spPr>
      </p:cxnSp>
      <p:cxnSp>
        <p:nvCxnSpPr>
          <p:cNvPr id="253" name="Google Shape;253;p25"/>
          <p:cNvCxnSpPr/>
          <p:nvPr/>
        </p:nvCxnSpPr>
        <p:spPr>
          <a:xfrm flipH="1">
            <a:off x="5587550" y="1974000"/>
            <a:ext cx="3300" cy="1730400"/>
          </a:xfrm>
          <a:prstGeom prst="straightConnector1">
            <a:avLst/>
          </a:prstGeom>
          <a:noFill/>
          <a:ln cap="flat" cmpd="sng" w="9525">
            <a:solidFill>
              <a:srgbClr val="000000"/>
            </a:solidFill>
            <a:prstDash val="solid"/>
            <a:round/>
            <a:headEnd len="med" w="med" type="none"/>
            <a:tailEnd len="med" w="med" type="none"/>
          </a:ln>
        </p:spPr>
      </p:cxnSp>
      <p:cxnSp>
        <p:nvCxnSpPr>
          <p:cNvPr id="254" name="Google Shape;254;p25"/>
          <p:cNvCxnSpPr/>
          <p:nvPr/>
        </p:nvCxnSpPr>
        <p:spPr>
          <a:xfrm>
            <a:off x="5568644" y="3704400"/>
            <a:ext cx="256800" cy="0"/>
          </a:xfrm>
          <a:prstGeom prst="straightConnector1">
            <a:avLst/>
          </a:prstGeom>
          <a:noFill/>
          <a:ln cap="flat" cmpd="sng" w="9525">
            <a:solidFill>
              <a:srgbClr val="000000"/>
            </a:solidFill>
            <a:prstDash val="solid"/>
            <a:round/>
            <a:headEnd len="med" w="med" type="none"/>
            <a:tailEnd len="med" w="med" type="triangle"/>
          </a:ln>
        </p:spPr>
      </p:cxnSp>
      <p:cxnSp>
        <p:nvCxnSpPr>
          <p:cNvPr id="255" name="Google Shape;255;p25"/>
          <p:cNvCxnSpPr/>
          <p:nvPr/>
        </p:nvCxnSpPr>
        <p:spPr>
          <a:xfrm>
            <a:off x="5568656" y="3313525"/>
            <a:ext cx="256800" cy="0"/>
          </a:xfrm>
          <a:prstGeom prst="straightConnector1">
            <a:avLst/>
          </a:prstGeom>
          <a:noFill/>
          <a:ln cap="flat" cmpd="sng" w="9525">
            <a:solidFill>
              <a:srgbClr val="000000"/>
            </a:solidFill>
            <a:prstDash val="solid"/>
            <a:round/>
            <a:headEnd len="med" w="med" type="none"/>
            <a:tailEnd len="med" w="med" type="triangle"/>
          </a:ln>
        </p:spPr>
      </p:cxnSp>
      <p:cxnSp>
        <p:nvCxnSpPr>
          <p:cNvPr id="256" name="Google Shape;256;p25"/>
          <p:cNvCxnSpPr/>
          <p:nvPr/>
        </p:nvCxnSpPr>
        <p:spPr>
          <a:xfrm>
            <a:off x="5568656" y="3019075"/>
            <a:ext cx="256800" cy="0"/>
          </a:xfrm>
          <a:prstGeom prst="straightConnector1">
            <a:avLst/>
          </a:prstGeom>
          <a:noFill/>
          <a:ln cap="flat" cmpd="sng" w="9525">
            <a:solidFill>
              <a:srgbClr val="000000"/>
            </a:solidFill>
            <a:prstDash val="solid"/>
            <a:round/>
            <a:headEnd len="med" w="med" type="none"/>
            <a:tailEnd len="med" w="med" type="triangle"/>
          </a:ln>
        </p:spPr>
      </p:cxnSp>
      <p:cxnSp>
        <p:nvCxnSpPr>
          <p:cNvPr id="257" name="Google Shape;257;p25"/>
          <p:cNvCxnSpPr/>
          <p:nvPr/>
        </p:nvCxnSpPr>
        <p:spPr>
          <a:xfrm flipH="1">
            <a:off x="7292425" y="2265275"/>
            <a:ext cx="249600" cy="3300"/>
          </a:xfrm>
          <a:prstGeom prst="straightConnector1">
            <a:avLst/>
          </a:prstGeom>
          <a:noFill/>
          <a:ln cap="flat" cmpd="sng" w="9525">
            <a:solidFill>
              <a:srgbClr val="000000"/>
            </a:solidFill>
            <a:prstDash val="solid"/>
            <a:round/>
            <a:headEnd len="med" w="med" type="none"/>
            <a:tailEnd len="med" w="med" type="none"/>
          </a:ln>
        </p:spPr>
      </p:cxnSp>
      <p:cxnSp>
        <p:nvCxnSpPr>
          <p:cNvPr id="258" name="Google Shape;258;p25"/>
          <p:cNvCxnSpPr/>
          <p:nvPr/>
        </p:nvCxnSpPr>
        <p:spPr>
          <a:xfrm flipH="1">
            <a:off x="7292400" y="2268450"/>
            <a:ext cx="9000" cy="1323600"/>
          </a:xfrm>
          <a:prstGeom prst="straightConnector1">
            <a:avLst/>
          </a:prstGeom>
          <a:noFill/>
          <a:ln cap="flat" cmpd="sng" w="9525">
            <a:solidFill>
              <a:srgbClr val="000000"/>
            </a:solidFill>
            <a:prstDash val="solid"/>
            <a:round/>
            <a:headEnd len="med" w="med" type="none"/>
            <a:tailEnd len="med" w="med" type="none"/>
          </a:ln>
        </p:spPr>
      </p:cxnSp>
      <p:cxnSp>
        <p:nvCxnSpPr>
          <p:cNvPr id="259" name="Google Shape;259;p25"/>
          <p:cNvCxnSpPr/>
          <p:nvPr/>
        </p:nvCxnSpPr>
        <p:spPr>
          <a:xfrm>
            <a:off x="7292400" y="2633400"/>
            <a:ext cx="382800" cy="4800"/>
          </a:xfrm>
          <a:prstGeom prst="straightConnector1">
            <a:avLst/>
          </a:prstGeom>
          <a:noFill/>
          <a:ln cap="flat" cmpd="sng" w="9525">
            <a:solidFill>
              <a:srgbClr val="000000"/>
            </a:solidFill>
            <a:prstDash val="solid"/>
            <a:round/>
            <a:headEnd len="med" w="med" type="none"/>
            <a:tailEnd len="med" w="med" type="triangle"/>
          </a:ln>
        </p:spPr>
      </p:cxnSp>
      <p:cxnSp>
        <p:nvCxnSpPr>
          <p:cNvPr id="260" name="Google Shape;260;p25"/>
          <p:cNvCxnSpPr/>
          <p:nvPr/>
        </p:nvCxnSpPr>
        <p:spPr>
          <a:xfrm>
            <a:off x="7292400" y="2927850"/>
            <a:ext cx="382800" cy="4800"/>
          </a:xfrm>
          <a:prstGeom prst="straightConnector1">
            <a:avLst/>
          </a:prstGeom>
          <a:noFill/>
          <a:ln cap="flat" cmpd="sng" w="9525">
            <a:solidFill>
              <a:srgbClr val="000000"/>
            </a:solidFill>
            <a:prstDash val="solid"/>
            <a:round/>
            <a:headEnd len="med" w="med" type="none"/>
            <a:tailEnd len="med" w="med" type="triangle"/>
          </a:ln>
        </p:spPr>
      </p:cxnSp>
      <p:cxnSp>
        <p:nvCxnSpPr>
          <p:cNvPr id="261" name="Google Shape;261;p25"/>
          <p:cNvCxnSpPr/>
          <p:nvPr/>
        </p:nvCxnSpPr>
        <p:spPr>
          <a:xfrm>
            <a:off x="7292400" y="3222300"/>
            <a:ext cx="382800" cy="4800"/>
          </a:xfrm>
          <a:prstGeom prst="straightConnector1">
            <a:avLst/>
          </a:prstGeom>
          <a:noFill/>
          <a:ln cap="flat" cmpd="sng" w="9525">
            <a:solidFill>
              <a:srgbClr val="000000"/>
            </a:solidFill>
            <a:prstDash val="solid"/>
            <a:round/>
            <a:headEnd len="med" w="med" type="none"/>
            <a:tailEnd len="med" w="med" type="triangle"/>
          </a:ln>
        </p:spPr>
      </p:cxnSp>
      <p:cxnSp>
        <p:nvCxnSpPr>
          <p:cNvPr id="262" name="Google Shape;262;p25"/>
          <p:cNvCxnSpPr/>
          <p:nvPr/>
        </p:nvCxnSpPr>
        <p:spPr>
          <a:xfrm>
            <a:off x="7292400" y="3591925"/>
            <a:ext cx="382800" cy="4800"/>
          </a:xfrm>
          <a:prstGeom prst="straightConnector1">
            <a:avLst/>
          </a:prstGeom>
          <a:noFill/>
          <a:ln cap="flat" cmpd="sng" w="9525">
            <a:solidFill>
              <a:srgbClr val="000000"/>
            </a:solidFill>
            <a:prstDash val="solid"/>
            <a:round/>
            <a:headEnd len="med" w="med" type="none"/>
            <a:tailEnd len="med" w="med" type="triangle"/>
          </a:ln>
        </p:spPr>
      </p:cxnSp>
      <p:cxnSp>
        <p:nvCxnSpPr>
          <p:cNvPr id="263" name="Google Shape;263;p25"/>
          <p:cNvCxnSpPr/>
          <p:nvPr/>
        </p:nvCxnSpPr>
        <p:spPr>
          <a:xfrm>
            <a:off x="1927700" y="3019075"/>
            <a:ext cx="399900" cy="0"/>
          </a:xfrm>
          <a:prstGeom prst="straightConnector1">
            <a:avLst/>
          </a:prstGeom>
          <a:noFill/>
          <a:ln cap="flat" cmpd="sng" w="9525">
            <a:solidFill>
              <a:srgbClr val="000000"/>
            </a:solidFill>
            <a:prstDash val="solid"/>
            <a:round/>
            <a:headEnd len="med" w="med" type="none"/>
            <a:tailEnd len="med" w="med" type="triangle"/>
          </a:ln>
        </p:spPr>
      </p:cxnSp>
      <p:sp>
        <p:nvSpPr>
          <p:cNvPr id="264" name="Google Shape;264;p25"/>
          <p:cNvSpPr/>
          <p:nvPr/>
        </p:nvSpPr>
        <p:spPr>
          <a:xfrm>
            <a:off x="8637835" y="4577500"/>
            <a:ext cx="333715" cy="428170"/>
          </a:xfrm>
          <a:custGeom>
            <a:rect b="b" l="l" r="r" t="t"/>
            <a:pathLst>
              <a:path extrusionOk="0" h="21949" w="17107">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6"/>
          <p:cNvSpPr txBox="1"/>
          <p:nvPr>
            <p:ph type="title"/>
          </p:nvPr>
        </p:nvSpPr>
        <p:spPr>
          <a:xfrm>
            <a:off x="314625" y="318650"/>
            <a:ext cx="5511000" cy="511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Agile Project Management?</a:t>
            </a:r>
            <a:endParaRPr/>
          </a:p>
        </p:txBody>
      </p:sp>
      <p:sp>
        <p:nvSpPr>
          <p:cNvPr id="270" name="Google Shape;270;p26"/>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graphicFrame>
        <p:nvGraphicFramePr>
          <p:cNvPr id="271" name="Google Shape;271;p26"/>
          <p:cNvGraphicFramePr/>
          <p:nvPr/>
        </p:nvGraphicFramePr>
        <p:xfrm>
          <a:off x="1150250" y="1487975"/>
          <a:ext cx="3000000" cy="3000000"/>
        </p:xfrm>
        <a:graphic>
          <a:graphicData uri="http://schemas.openxmlformats.org/drawingml/2006/table">
            <a:tbl>
              <a:tblPr>
                <a:noFill/>
                <a:tableStyleId>{85D0E854-66FB-489F-900C-D56A987856BD}</a:tableStyleId>
              </a:tblPr>
              <a:tblGrid>
                <a:gridCol w="3427800"/>
                <a:gridCol w="3427800"/>
              </a:tblGrid>
              <a:tr h="532575">
                <a:tc>
                  <a:txBody>
                    <a:bodyPr/>
                    <a:lstStyle/>
                    <a:p>
                      <a:pPr indent="0" lvl="0" marL="0" rtl="0" algn="l">
                        <a:spcBef>
                          <a:spcPts val="0"/>
                        </a:spcBef>
                        <a:spcAft>
                          <a:spcPts val="0"/>
                        </a:spcAft>
                        <a:buNone/>
                      </a:pPr>
                      <a:r>
                        <a:rPr lang="en">
                          <a:solidFill>
                            <a:schemeClr val="dk1"/>
                          </a:solidFill>
                          <a:latin typeface="Marcellus SC"/>
                          <a:ea typeface="Marcellus SC"/>
                          <a:cs typeface="Marcellus SC"/>
                          <a:sym typeface="Marcellus SC"/>
                        </a:rPr>
                        <a:t>Project </a:t>
                      </a:r>
                      <a:r>
                        <a:rPr lang="en">
                          <a:solidFill>
                            <a:schemeClr val="dk1"/>
                          </a:solidFill>
                          <a:latin typeface="Marcellus SC"/>
                          <a:ea typeface="Marcellus SC"/>
                          <a:cs typeface="Marcellus SC"/>
                          <a:sym typeface="Marcellus SC"/>
                        </a:rPr>
                        <a:t>Duration</a:t>
                      </a:r>
                      <a:endParaRPr>
                        <a:solidFill>
                          <a:schemeClr val="dk1"/>
                        </a:solidFill>
                        <a:latin typeface="Marcellus SC"/>
                        <a:ea typeface="Marcellus SC"/>
                        <a:cs typeface="Marcellus SC"/>
                        <a:sym typeface="Marcellus SC"/>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Marcellus SC"/>
                          <a:ea typeface="Marcellus SC"/>
                          <a:cs typeface="Marcellus SC"/>
                          <a:sym typeface="Marcellus SC"/>
                        </a:rPr>
                        <a:t>Most likely longer with Agile</a:t>
                      </a:r>
                      <a:endParaRPr>
                        <a:solidFill>
                          <a:schemeClr val="dk1"/>
                        </a:solidFill>
                        <a:latin typeface="Marcellus SC"/>
                        <a:ea typeface="Marcellus SC"/>
                        <a:cs typeface="Marcellus SC"/>
                        <a:sym typeface="Marcellus SC"/>
                      </a:endParaRPr>
                    </a:p>
                  </a:txBody>
                  <a:tcPr marT="63500" marB="63500" marR="63500" marL="63500"/>
                </a:tc>
              </a:tr>
              <a:tr h="845525">
                <a:tc>
                  <a:txBody>
                    <a:bodyPr/>
                    <a:lstStyle/>
                    <a:p>
                      <a:pPr indent="0" lvl="0" marL="0" rtl="0" algn="l">
                        <a:spcBef>
                          <a:spcPts val="0"/>
                        </a:spcBef>
                        <a:spcAft>
                          <a:spcPts val="0"/>
                        </a:spcAft>
                        <a:buNone/>
                      </a:pPr>
                      <a:r>
                        <a:rPr lang="en">
                          <a:solidFill>
                            <a:schemeClr val="dk1"/>
                          </a:solidFill>
                          <a:latin typeface="Marcellus SC"/>
                          <a:ea typeface="Marcellus SC"/>
                          <a:cs typeface="Marcellus SC"/>
                          <a:sym typeface="Marcellus SC"/>
                        </a:rPr>
                        <a:t>Flexibility</a:t>
                      </a:r>
                      <a:endParaRPr>
                        <a:solidFill>
                          <a:schemeClr val="dk1"/>
                        </a:solidFill>
                        <a:latin typeface="Marcellus SC"/>
                        <a:ea typeface="Marcellus SC"/>
                        <a:cs typeface="Marcellus SC"/>
                        <a:sym typeface="Marcellus SC"/>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Marcellus SC"/>
                          <a:ea typeface="Marcellus SC"/>
                          <a:cs typeface="Marcellus SC"/>
                          <a:sym typeface="Marcellus SC"/>
                        </a:rPr>
                        <a:t>Will allow Columbus to make more changes in scope and features</a:t>
                      </a:r>
                      <a:endParaRPr>
                        <a:solidFill>
                          <a:schemeClr val="dk1"/>
                        </a:solidFill>
                        <a:latin typeface="Marcellus SC"/>
                        <a:ea typeface="Marcellus SC"/>
                        <a:cs typeface="Marcellus SC"/>
                        <a:sym typeface="Marcellus SC"/>
                      </a:endParaRPr>
                    </a:p>
                  </a:txBody>
                  <a:tcPr marT="63500" marB="63500" marR="63500" marL="63500"/>
                </a:tc>
              </a:tr>
              <a:tr h="532575">
                <a:tc>
                  <a:txBody>
                    <a:bodyPr/>
                    <a:lstStyle/>
                    <a:p>
                      <a:pPr indent="0" lvl="0" marL="0" rtl="0" algn="l">
                        <a:spcBef>
                          <a:spcPts val="0"/>
                        </a:spcBef>
                        <a:spcAft>
                          <a:spcPts val="0"/>
                        </a:spcAft>
                        <a:buNone/>
                      </a:pPr>
                      <a:r>
                        <a:rPr lang="en">
                          <a:solidFill>
                            <a:schemeClr val="dk1"/>
                          </a:solidFill>
                          <a:latin typeface="Marcellus SC"/>
                          <a:ea typeface="Marcellus SC"/>
                          <a:cs typeface="Marcellus SC"/>
                          <a:sym typeface="Marcellus SC"/>
                        </a:rPr>
                        <a:t>Team size</a:t>
                      </a:r>
                      <a:endParaRPr>
                        <a:solidFill>
                          <a:schemeClr val="dk1"/>
                        </a:solidFill>
                        <a:latin typeface="Marcellus SC"/>
                        <a:ea typeface="Marcellus SC"/>
                        <a:cs typeface="Marcellus SC"/>
                        <a:sym typeface="Marcellus SC"/>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Marcellus SC"/>
                          <a:ea typeface="Marcellus SC"/>
                          <a:cs typeface="Marcellus SC"/>
                          <a:sym typeface="Marcellus SC"/>
                        </a:rPr>
                        <a:t>Small, usually 5-9 people</a:t>
                      </a:r>
                      <a:endParaRPr>
                        <a:solidFill>
                          <a:schemeClr val="dk1"/>
                        </a:solidFill>
                        <a:latin typeface="Marcellus SC"/>
                        <a:ea typeface="Marcellus SC"/>
                        <a:cs typeface="Marcellus SC"/>
                        <a:sym typeface="Marcellus SC"/>
                      </a:endParaRPr>
                    </a:p>
                  </a:txBody>
                  <a:tcPr marT="63500" marB="63500" marR="63500" marL="63500"/>
                </a:tc>
              </a:tr>
              <a:tr h="1186175">
                <a:tc>
                  <a:txBody>
                    <a:bodyPr/>
                    <a:lstStyle/>
                    <a:p>
                      <a:pPr indent="0" lvl="0" marL="0" rtl="0" algn="l">
                        <a:spcBef>
                          <a:spcPts val="0"/>
                        </a:spcBef>
                        <a:spcAft>
                          <a:spcPts val="0"/>
                        </a:spcAft>
                        <a:buNone/>
                      </a:pPr>
                      <a:r>
                        <a:rPr lang="en">
                          <a:solidFill>
                            <a:schemeClr val="dk1"/>
                          </a:solidFill>
                          <a:latin typeface="Marcellus SC"/>
                          <a:ea typeface="Marcellus SC"/>
                          <a:cs typeface="Marcellus SC"/>
                          <a:sym typeface="Marcellus SC"/>
                        </a:rPr>
                        <a:t>Team make-up</a:t>
                      </a:r>
                      <a:endParaRPr>
                        <a:solidFill>
                          <a:schemeClr val="dk1"/>
                        </a:solidFill>
                        <a:latin typeface="Marcellus SC"/>
                        <a:ea typeface="Marcellus SC"/>
                        <a:cs typeface="Marcellus SC"/>
                        <a:sym typeface="Marcellus SC"/>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Marcellus SC"/>
                          <a:ea typeface="Marcellus SC"/>
                          <a:cs typeface="Marcellus SC"/>
                          <a:sym typeface="Marcellus SC"/>
                        </a:rPr>
                        <a:t>Members are cross-functional and knowledgeable about all phases of the project. Brief daily meetings with all parties involved. </a:t>
                      </a:r>
                      <a:endParaRPr>
                        <a:solidFill>
                          <a:schemeClr val="dk1"/>
                        </a:solidFill>
                        <a:latin typeface="Marcellus SC"/>
                        <a:ea typeface="Marcellus SC"/>
                        <a:cs typeface="Marcellus SC"/>
                        <a:sym typeface="Marcellus SC"/>
                      </a:endParaRPr>
                    </a:p>
                  </a:txBody>
                  <a:tcPr marT="63500" marB="63500" marR="63500" marL="63500"/>
                </a:tc>
              </a:tr>
            </a:tbl>
          </a:graphicData>
        </a:graphic>
      </p:graphicFrame>
      <p:sp>
        <p:nvSpPr>
          <p:cNvPr id="272" name="Google Shape;272;p26"/>
          <p:cNvSpPr txBox="1"/>
          <p:nvPr/>
        </p:nvSpPr>
        <p:spPr>
          <a:xfrm>
            <a:off x="1098375" y="1133175"/>
            <a:ext cx="49794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rcellus SC"/>
                <a:ea typeface="Marcellus SC"/>
                <a:cs typeface="Marcellus SC"/>
                <a:sym typeface="Marcellus SC"/>
              </a:rPr>
              <a:t>Some key features of Agile</a:t>
            </a:r>
            <a:endParaRPr>
              <a:solidFill>
                <a:schemeClr val="dk1"/>
              </a:solidFill>
              <a:latin typeface="Marcellus SC"/>
              <a:ea typeface="Marcellus SC"/>
              <a:cs typeface="Marcellus SC"/>
              <a:sym typeface="Marcellus S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27"/>
          <p:cNvSpPr txBox="1"/>
          <p:nvPr>
            <p:ph type="title"/>
          </p:nvPr>
        </p:nvSpPr>
        <p:spPr>
          <a:xfrm>
            <a:off x="314625" y="318650"/>
            <a:ext cx="5511000" cy="511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Agile Project Management?</a:t>
            </a:r>
            <a:endParaRPr/>
          </a:p>
        </p:txBody>
      </p:sp>
      <p:sp>
        <p:nvSpPr>
          <p:cNvPr id="278" name="Google Shape;278;p27"/>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279" name="Google Shape;279;p27"/>
          <p:cNvSpPr txBox="1"/>
          <p:nvPr/>
        </p:nvSpPr>
        <p:spPr>
          <a:xfrm>
            <a:off x="354425" y="829850"/>
            <a:ext cx="7097100" cy="390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For this specific project, we will not use Microsoft Agile because:</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It could make the duration of the project and voyage longer</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It is not difficult to define the tasks, costs, and durations of the project, as many of the estimates have already been made</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Teams are not small, as there are more than 5-9 people on one ship</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Team members do not </a:t>
            </a:r>
            <a:r>
              <a:rPr lang="en">
                <a:solidFill>
                  <a:schemeClr val="dk1"/>
                </a:solidFill>
                <a:latin typeface="Marcellus SC"/>
                <a:ea typeface="Marcellus SC"/>
                <a:cs typeface="Marcellus SC"/>
                <a:sym typeface="Marcellus SC"/>
              </a:rPr>
              <a:t>necessarily</a:t>
            </a:r>
            <a:r>
              <a:rPr lang="en">
                <a:solidFill>
                  <a:schemeClr val="dk1"/>
                </a:solidFill>
                <a:latin typeface="Marcellus SC"/>
                <a:ea typeface="Marcellus SC"/>
                <a:cs typeface="Marcellus SC"/>
                <a:sym typeface="Marcellus SC"/>
              </a:rPr>
              <a:t> have to be cross-functional or knowledgeable about all phases of the project. For example, a crewmember does not need to know how to perform the duties of the captain</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We cannot conduct brief daily meetings, especially during the voyage because some people (like the comptroller and the King and Queen) are not coming on the voyage. Lack of technology means that these stand-up meetings cannot occur</a:t>
            </a:r>
            <a:endParaRPr>
              <a:solidFill>
                <a:schemeClr val="dk1"/>
              </a:solidFill>
              <a:latin typeface="Marcellus SC"/>
              <a:ea typeface="Marcellus SC"/>
              <a:cs typeface="Marcellus SC"/>
              <a:sym typeface="Marcellus SC"/>
            </a:endParaRPr>
          </a:p>
          <a:p>
            <a:pPr indent="0" lvl="0" marL="0" rtl="0" algn="l">
              <a:spcBef>
                <a:spcPts val="0"/>
              </a:spcBef>
              <a:spcAft>
                <a:spcPts val="0"/>
              </a:spcAft>
              <a:buNone/>
            </a:pPr>
            <a:r>
              <a:t/>
            </a:r>
            <a:endParaRPr>
              <a:solidFill>
                <a:schemeClr val="dk1"/>
              </a:solidFill>
              <a:latin typeface="Marcellus SC"/>
              <a:ea typeface="Marcellus SC"/>
              <a:cs typeface="Marcellus SC"/>
              <a:sym typeface="Marcellus SC"/>
            </a:endParaRPr>
          </a:p>
          <a:p>
            <a:pPr indent="-317500" lvl="0" marL="4572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However, if Agile had been used:</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Each short task, like ‘advertising job postings’ could have been broken into an individual sprint</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Could have allowed features and scope to be changed easily within sprints</a:t>
            </a:r>
            <a:endParaRPr>
              <a:solidFill>
                <a:schemeClr val="dk1"/>
              </a:solidFill>
              <a:latin typeface="Marcellus SC"/>
              <a:ea typeface="Marcellus SC"/>
              <a:cs typeface="Marcellus SC"/>
              <a:sym typeface="Marcellus S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28"/>
          <p:cNvSpPr txBox="1"/>
          <p:nvPr>
            <p:ph type="title"/>
          </p:nvPr>
        </p:nvSpPr>
        <p:spPr>
          <a:xfrm>
            <a:off x="323275" y="268375"/>
            <a:ext cx="8364600" cy="468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Proposed Contract </a:t>
            </a:r>
            <a:r>
              <a:rPr lang="en" sz="1400"/>
              <a:t>(*estimated costs and durations are calculated in later slides)</a:t>
            </a:r>
            <a:endParaRPr/>
          </a:p>
        </p:txBody>
      </p:sp>
      <p:sp>
        <p:nvSpPr>
          <p:cNvPr id="285" name="Google Shape;285;p28"/>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286" name="Google Shape;286;p28"/>
          <p:cNvSpPr/>
          <p:nvPr/>
        </p:nvSpPr>
        <p:spPr>
          <a:xfrm>
            <a:off x="1919175" y="859425"/>
            <a:ext cx="1184400" cy="116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p:nvPr/>
        </p:nvSpPr>
        <p:spPr>
          <a:xfrm>
            <a:off x="1919175" y="2222038"/>
            <a:ext cx="1184400" cy="116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p:nvPr/>
        </p:nvSpPr>
        <p:spPr>
          <a:xfrm>
            <a:off x="1919175" y="3584675"/>
            <a:ext cx="1184400" cy="116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txBox="1"/>
          <p:nvPr/>
        </p:nvSpPr>
        <p:spPr>
          <a:xfrm>
            <a:off x="3423250" y="1150725"/>
            <a:ext cx="4979400" cy="5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rcellus SC"/>
                <a:ea typeface="Marcellus SC"/>
                <a:cs typeface="Marcellus SC"/>
                <a:sym typeface="Marcellus SC"/>
              </a:rPr>
              <a:t>Incomplete contract because it does not specify every single consequence of every single possible state of the voyage</a:t>
            </a:r>
            <a:endParaRPr>
              <a:solidFill>
                <a:schemeClr val="dk1"/>
              </a:solidFill>
              <a:latin typeface="Marcellus SC"/>
              <a:ea typeface="Marcellus SC"/>
              <a:cs typeface="Marcellus SC"/>
              <a:sym typeface="Marcellus SC"/>
            </a:endParaRPr>
          </a:p>
        </p:txBody>
      </p:sp>
      <p:sp>
        <p:nvSpPr>
          <p:cNvPr id="290" name="Google Shape;290;p28"/>
          <p:cNvSpPr txBox="1"/>
          <p:nvPr/>
        </p:nvSpPr>
        <p:spPr>
          <a:xfrm>
            <a:off x="3423250" y="2413100"/>
            <a:ext cx="4979400" cy="5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rcellus SC"/>
                <a:ea typeface="Marcellus SC"/>
                <a:cs typeface="Marcellus SC"/>
                <a:sym typeface="Marcellus SC"/>
              </a:rPr>
              <a:t>Partly a fixed price contract where the client pays the contractor a sum based on the estimated durations and costs of the project</a:t>
            </a:r>
            <a:endParaRPr>
              <a:solidFill>
                <a:schemeClr val="dk1"/>
              </a:solidFill>
              <a:latin typeface="Marcellus SC"/>
              <a:ea typeface="Marcellus SC"/>
              <a:cs typeface="Marcellus SC"/>
              <a:sym typeface="Marcellus SC"/>
            </a:endParaRPr>
          </a:p>
        </p:txBody>
      </p:sp>
      <p:sp>
        <p:nvSpPr>
          <p:cNvPr id="291" name="Google Shape;291;p28"/>
          <p:cNvSpPr txBox="1"/>
          <p:nvPr/>
        </p:nvSpPr>
        <p:spPr>
          <a:xfrm>
            <a:off x="3475125" y="3775725"/>
            <a:ext cx="4979400" cy="5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rcellus SC"/>
                <a:ea typeface="Marcellus SC"/>
                <a:cs typeface="Marcellus SC"/>
                <a:sym typeface="Marcellus SC"/>
              </a:rPr>
              <a:t>Also incorporates incentives into the contract which rewards Columbus for finishing before the 275 estimated days and penalizes him for finishing after 275 days</a:t>
            </a:r>
            <a:endParaRPr>
              <a:solidFill>
                <a:schemeClr val="dk1"/>
              </a:solidFill>
              <a:latin typeface="Marcellus SC"/>
              <a:ea typeface="Marcellus SC"/>
              <a:cs typeface="Marcellus SC"/>
              <a:sym typeface="Marcellus SC"/>
            </a:endParaRPr>
          </a:p>
        </p:txBody>
      </p:sp>
      <p:pic>
        <p:nvPicPr>
          <p:cNvPr id="292" name="Google Shape;292;p28"/>
          <p:cNvPicPr preferRelativeResize="0"/>
          <p:nvPr/>
        </p:nvPicPr>
        <p:blipFill>
          <a:blip r:embed="rId3">
            <a:alphaModFix/>
          </a:blip>
          <a:stretch>
            <a:fillRect/>
          </a:stretch>
        </p:blipFill>
        <p:spPr>
          <a:xfrm>
            <a:off x="2120725" y="1050475"/>
            <a:ext cx="781300" cy="781300"/>
          </a:xfrm>
          <a:prstGeom prst="rect">
            <a:avLst/>
          </a:prstGeom>
          <a:noFill/>
          <a:ln>
            <a:noFill/>
          </a:ln>
        </p:spPr>
      </p:pic>
      <p:pic>
        <p:nvPicPr>
          <p:cNvPr id="293" name="Google Shape;293;p28"/>
          <p:cNvPicPr preferRelativeResize="0"/>
          <p:nvPr/>
        </p:nvPicPr>
        <p:blipFill>
          <a:blip r:embed="rId4">
            <a:alphaModFix/>
          </a:blip>
          <a:stretch>
            <a:fillRect/>
          </a:stretch>
        </p:blipFill>
        <p:spPr>
          <a:xfrm>
            <a:off x="2163925" y="2413102"/>
            <a:ext cx="781300" cy="781300"/>
          </a:xfrm>
          <a:prstGeom prst="rect">
            <a:avLst/>
          </a:prstGeom>
          <a:noFill/>
          <a:ln>
            <a:noFill/>
          </a:ln>
        </p:spPr>
      </p:pic>
      <p:pic>
        <p:nvPicPr>
          <p:cNvPr id="294" name="Google Shape;294;p28"/>
          <p:cNvPicPr preferRelativeResize="0"/>
          <p:nvPr/>
        </p:nvPicPr>
        <p:blipFill>
          <a:blip r:embed="rId5">
            <a:alphaModFix/>
          </a:blip>
          <a:stretch>
            <a:fillRect/>
          </a:stretch>
        </p:blipFill>
        <p:spPr>
          <a:xfrm>
            <a:off x="2120726" y="3775725"/>
            <a:ext cx="781300" cy="781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29"/>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300" name="Google Shape;300;p29"/>
          <p:cNvSpPr txBox="1"/>
          <p:nvPr/>
        </p:nvSpPr>
        <p:spPr>
          <a:xfrm>
            <a:off x="380350" y="803975"/>
            <a:ext cx="8032200" cy="58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400">
              <a:solidFill>
                <a:schemeClr val="dk1"/>
              </a:solidFill>
              <a:latin typeface="Marcellus SC"/>
              <a:ea typeface="Marcellus SC"/>
              <a:cs typeface="Marcellus SC"/>
              <a:sym typeface="Marcellus SC"/>
            </a:endParaRPr>
          </a:p>
        </p:txBody>
      </p:sp>
      <p:pic>
        <p:nvPicPr>
          <p:cNvPr id="301" name="Google Shape;301;p29"/>
          <p:cNvPicPr preferRelativeResize="0"/>
          <p:nvPr/>
        </p:nvPicPr>
        <p:blipFill rotWithShape="1">
          <a:blip r:embed="rId3">
            <a:alphaModFix amt="18000"/>
          </a:blip>
          <a:srcRect b="14456" l="0" r="0" t="0"/>
          <a:stretch/>
        </p:blipFill>
        <p:spPr>
          <a:xfrm>
            <a:off x="0" y="0"/>
            <a:ext cx="9144001" cy="5244838"/>
          </a:xfrm>
          <a:prstGeom prst="rect">
            <a:avLst/>
          </a:prstGeom>
          <a:noFill/>
          <a:ln>
            <a:noFill/>
          </a:ln>
        </p:spPr>
      </p:pic>
      <p:sp>
        <p:nvSpPr>
          <p:cNvPr id="302" name="Google Shape;302;p29"/>
          <p:cNvSpPr txBox="1"/>
          <p:nvPr>
            <p:ph type="title"/>
          </p:nvPr>
        </p:nvSpPr>
        <p:spPr>
          <a:xfrm>
            <a:off x="310825" y="284075"/>
            <a:ext cx="8390400" cy="519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Payment Schedule </a:t>
            </a:r>
            <a:r>
              <a:rPr lang="en" sz="1400"/>
              <a:t>(*estimated costs and durations are calculated in later slides)</a:t>
            </a:r>
            <a:endParaRPr sz="1400"/>
          </a:p>
        </p:txBody>
      </p:sp>
      <p:sp>
        <p:nvSpPr>
          <p:cNvPr id="303" name="Google Shape;303;p29"/>
          <p:cNvSpPr txBox="1"/>
          <p:nvPr/>
        </p:nvSpPr>
        <p:spPr>
          <a:xfrm>
            <a:off x="389000" y="821225"/>
            <a:ext cx="7987500" cy="393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One lump sum payment at the beginning of the project of $686,758. This covers all expected costs to be incurred until the Shakedown Cruise ends, including costs from the prevoyage.     </a:t>
            </a:r>
            <a:br>
              <a:rPr lang="en">
                <a:solidFill>
                  <a:schemeClr val="dk1"/>
                </a:solidFill>
                <a:latin typeface="Marcellus SC"/>
                <a:ea typeface="Marcellus SC"/>
                <a:cs typeface="Marcellus SC"/>
                <a:sym typeface="Marcellus SC"/>
              </a:rPr>
            </a:br>
            <a:r>
              <a:rPr lang="en">
                <a:solidFill>
                  <a:schemeClr val="dk1"/>
                </a:solidFill>
                <a:latin typeface="Marcellus SC"/>
                <a:ea typeface="Marcellus SC"/>
                <a:cs typeface="Marcellus SC"/>
                <a:sym typeface="Marcellus SC"/>
              </a:rPr>
              <a:t>Costs include fixed costs like advertising as well as salaries to employees that are based off of their daily rate and the expected duration of about 65 days until the Shakedown ends</a:t>
            </a:r>
            <a:endParaRPr>
              <a:solidFill>
                <a:schemeClr val="dk1"/>
              </a:solidFill>
              <a:latin typeface="Marcellus SC"/>
              <a:ea typeface="Marcellus SC"/>
              <a:cs typeface="Marcellus SC"/>
              <a:sym typeface="Marcellus SC"/>
            </a:endParaRPr>
          </a:p>
          <a:p>
            <a:pPr indent="0" lvl="0" marL="457200" rtl="0" algn="l">
              <a:spcBef>
                <a:spcPts val="0"/>
              </a:spcBef>
              <a:spcAft>
                <a:spcPts val="0"/>
              </a:spcAft>
              <a:buNone/>
            </a:pPr>
            <a:r>
              <a:t/>
            </a:r>
            <a:endParaRPr>
              <a:solidFill>
                <a:schemeClr val="dk1"/>
              </a:solidFill>
              <a:latin typeface="Marcellus SC"/>
              <a:ea typeface="Marcellus SC"/>
              <a:cs typeface="Marcellus SC"/>
              <a:sym typeface="Marcellus SC"/>
            </a:endParaRPr>
          </a:p>
          <a:p>
            <a:pPr indent="-317500" lvl="0" marL="4572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One lump sum payment after shakedown milestone is complete of $387,532.14 for preparations for final voyage (restock of food, life insurance, etc). Expected around t = 65.6 days</a:t>
            </a:r>
            <a:endParaRPr>
              <a:solidFill>
                <a:schemeClr val="dk1"/>
              </a:solidFill>
              <a:latin typeface="Marcellus SC"/>
              <a:ea typeface="Marcellus SC"/>
              <a:cs typeface="Marcellus SC"/>
              <a:sym typeface="Marcellus SC"/>
            </a:endParaRPr>
          </a:p>
          <a:p>
            <a:pPr indent="0" lvl="0" marL="457200" rtl="0" algn="l">
              <a:spcBef>
                <a:spcPts val="0"/>
              </a:spcBef>
              <a:spcAft>
                <a:spcPts val="0"/>
              </a:spcAft>
              <a:buNone/>
            </a:pPr>
            <a:r>
              <a:t/>
            </a:r>
            <a:endParaRPr>
              <a:solidFill>
                <a:schemeClr val="dk1"/>
              </a:solidFill>
              <a:latin typeface="Marcellus SC"/>
              <a:ea typeface="Marcellus SC"/>
              <a:cs typeface="Marcellus SC"/>
              <a:sym typeface="Marcellus SC"/>
            </a:endParaRPr>
          </a:p>
          <a:p>
            <a:pPr indent="-317500" lvl="0" marL="4572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One performance-based payment of $2,620,047.60 at the end for the expected duration of the voyage for cost of salaries payable for final preparations and voyage. There is a bonus of $5000 for each day that the voyage is completed earlier than its expected duration and a penalty of $10000 for each day completed late</a:t>
            </a:r>
            <a:endParaRPr>
              <a:solidFill>
                <a:schemeClr val="dk1"/>
              </a:solidFill>
              <a:latin typeface="Marcellus SC"/>
              <a:ea typeface="Marcellus SC"/>
              <a:cs typeface="Marcellus SC"/>
              <a:sym typeface="Marcellus S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0"/>
          <p:cNvSpPr txBox="1"/>
          <p:nvPr>
            <p:ph type="title"/>
          </p:nvPr>
        </p:nvSpPr>
        <p:spPr>
          <a:xfrm>
            <a:off x="305975" y="328475"/>
            <a:ext cx="5511000" cy="393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Risk Management Plan</a:t>
            </a:r>
            <a:endParaRPr/>
          </a:p>
        </p:txBody>
      </p:sp>
      <p:sp>
        <p:nvSpPr>
          <p:cNvPr id="309" name="Google Shape;309;p30"/>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310" name="Google Shape;310;p30"/>
          <p:cNvPicPr preferRelativeResize="0"/>
          <p:nvPr/>
        </p:nvPicPr>
        <p:blipFill>
          <a:blip r:embed="rId3">
            <a:alphaModFix/>
          </a:blip>
          <a:stretch>
            <a:fillRect/>
          </a:stretch>
        </p:blipFill>
        <p:spPr>
          <a:xfrm>
            <a:off x="305975" y="1189901"/>
            <a:ext cx="8449650" cy="2763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3"/>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56" name="Google Shape;56;p13"/>
          <p:cNvSpPr txBox="1"/>
          <p:nvPr/>
        </p:nvSpPr>
        <p:spPr>
          <a:xfrm>
            <a:off x="1060650" y="710025"/>
            <a:ext cx="7022700" cy="81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u="sng">
                <a:solidFill>
                  <a:schemeClr val="dk1"/>
                </a:solidFill>
                <a:latin typeface="Marcellus SC"/>
                <a:ea typeface="Marcellus SC"/>
                <a:cs typeface="Marcellus SC"/>
                <a:sym typeface="Marcellus SC"/>
              </a:rPr>
              <a:t>Agenda</a:t>
            </a:r>
            <a:endParaRPr sz="3600" u="sng">
              <a:solidFill>
                <a:schemeClr val="dk1"/>
              </a:solidFill>
              <a:latin typeface="Marcellus SC"/>
              <a:ea typeface="Marcellus SC"/>
              <a:cs typeface="Marcellus SC"/>
              <a:sym typeface="Marcellus SC"/>
            </a:endParaRPr>
          </a:p>
          <a:p>
            <a:pPr indent="0" lvl="0" marL="0" rtl="0" algn="ctr">
              <a:lnSpc>
                <a:spcPct val="115000"/>
              </a:lnSpc>
              <a:spcBef>
                <a:spcPts val="0"/>
              </a:spcBef>
              <a:spcAft>
                <a:spcPts val="0"/>
              </a:spcAft>
              <a:buNone/>
            </a:pPr>
            <a:r>
              <a:rPr lang="en" sz="2400">
                <a:solidFill>
                  <a:schemeClr val="dk1"/>
                </a:solidFill>
                <a:latin typeface="Marcellus SC"/>
                <a:ea typeface="Marcellus SC"/>
                <a:cs typeface="Marcellus SC"/>
                <a:sym typeface="Marcellus SC"/>
              </a:rPr>
              <a:t>Goals and Constraints</a:t>
            </a:r>
            <a:endParaRPr sz="2400">
              <a:solidFill>
                <a:schemeClr val="dk1"/>
              </a:solidFill>
              <a:latin typeface="Marcellus SC"/>
              <a:ea typeface="Marcellus SC"/>
              <a:cs typeface="Marcellus SC"/>
              <a:sym typeface="Marcellus SC"/>
            </a:endParaRPr>
          </a:p>
          <a:p>
            <a:pPr indent="0" lvl="0" marL="0" rtl="0" algn="ctr">
              <a:lnSpc>
                <a:spcPct val="115000"/>
              </a:lnSpc>
              <a:spcBef>
                <a:spcPts val="0"/>
              </a:spcBef>
              <a:spcAft>
                <a:spcPts val="0"/>
              </a:spcAft>
              <a:buNone/>
            </a:pPr>
            <a:r>
              <a:rPr lang="en" sz="2400">
                <a:solidFill>
                  <a:schemeClr val="dk1"/>
                </a:solidFill>
                <a:latin typeface="Marcellus SC"/>
                <a:ea typeface="Marcellus SC"/>
                <a:cs typeface="Marcellus SC"/>
                <a:sym typeface="Marcellus SC"/>
              </a:rPr>
              <a:t>Assumptions</a:t>
            </a:r>
            <a:endParaRPr sz="2400">
              <a:solidFill>
                <a:schemeClr val="dk1"/>
              </a:solidFill>
              <a:latin typeface="Marcellus SC"/>
              <a:ea typeface="Marcellus SC"/>
              <a:cs typeface="Marcellus SC"/>
              <a:sym typeface="Marcellus SC"/>
            </a:endParaRPr>
          </a:p>
          <a:p>
            <a:pPr indent="0" lvl="0" marL="0" rtl="0" algn="ctr">
              <a:lnSpc>
                <a:spcPct val="115000"/>
              </a:lnSpc>
              <a:spcBef>
                <a:spcPts val="0"/>
              </a:spcBef>
              <a:spcAft>
                <a:spcPts val="0"/>
              </a:spcAft>
              <a:buNone/>
            </a:pPr>
            <a:r>
              <a:rPr lang="en" sz="2400">
                <a:solidFill>
                  <a:schemeClr val="dk1"/>
                </a:solidFill>
                <a:latin typeface="Marcellus SC"/>
                <a:ea typeface="Marcellus SC"/>
                <a:cs typeface="Marcellus SC"/>
                <a:sym typeface="Marcellus SC"/>
              </a:rPr>
              <a:t>Project Plan and Schedule</a:t>
            </a:r>
            <a:endParaRPr sz="2400">
              <a:solidFill>
                <a:schemeClr val="dk1"/>
              </a:solidFill>
              <a:latin typeface="Marcellus SC"/>
              <a:ea typeface="Marcellus SC"/>
              <a:cs typeface="Marcellus SC"/>
              <a:sym typeface="Marcellus SC"/>
            </a:endParaRPr>
          </a:p>
          <a:p>
            <a:pPr indent="0" lvl="0" marL="0" rtl="0" algn="ctr">
              <a:lnSpc>
                <a:spcPct val="115000"/>
              </a:lnSpc>
              <a:spcBef>
                <a:spcPts val="0"/>
              </a:spcBef>
              <a:spcAft>
                <a:spcPts val="0"/>
              </a:spcAft>
              <a:buNone/>
            </a:pPr>
            <a:r>
              <a:rPr lang="en" sz="2400">
                <a:solidFill>
                  <a:schemeClr val="dk1"/>
                </a:solidFill>
                <a:latin typeface="Marcellus SC"/>
                <a:ea typeface="Marcellus SC"/>
                <a:cs typeface="Marcellus SC"/>
                <a:sym typeface="Marcellus SC"/>
              </a:rPr>
              <a:t>Contract and Payments</a:t>
            </a:r>
            <a:endParaRPr sz="2400">
              <a:solidFill>
                <a:schemeClr val="dk1"/>
              </a:solidFill>
              <a:latin typeface="Marcellus SC"/>
              <a:ea typeface="Marcellus SC"/>
              <a:cs typeface="Marcellus SC"/>
              <a:sym typeface="Marcellus SC"/>
            </a:endParaRPr>
          </a:p>
          <a:p>
            <a:pPr indent="0" lvl="0" marL="0" rtl="0" algn="ctr">
              <a:lnSpc>
                <a:spcPct val="115000"/>
              </a:lnSpc>
              <a:spcBef>
                <a:spcPts val="0"/>
              </a:spcBef>
              <a:spcAft>
                <a:spcPts val="0"/>
              </a:spcAft>
              <a:buNone/>
            </a:pPr>
            <a:r>
              <a:rPr lang="en" sz="2400">
                <a:solidFill>
                  <a:schemeClr val="dk1"/>
                </a:solidFill>
                <a:latin typeface="Marcellus SC"/>
                <a:ea typeface="Marcellus SC"/>
                <a:cs typeface="Marcellus SC"/>
                <a:sym typeface="Marcellus SC"/>
              </a:rPr>
              <a:t>Risk Management Plan</a:t>
            </a:r>
            <a:endParaRPr sz="2400">
              <a:solidFill>
                <a:schemeClr val="dk1"/>
              </a:solidFill>
              <a:latin typeface="Marcellus SC"/>
              <a:ea typeface="Marcellus SC"/>
              <a:cs typeface="Marcellus SC"/>
              <a:sym typeface="Marcellus SC"/>
            </a:endParaRPr>
          </a:p>
          <a:p>
            <a:pPr indent="0" lvl="0" marL="0" rtl="0" algn="ctr">
              <a:lnSpc>
                <a:spcPct val="115000"/>
              </a:lnSpc>
              <a:spcBef>
                <a:spcPts val="0"/>
              </a:spcBef>
              <a:spcAft>
                <a:spcPts val="0"/>
              </a:spcAft>
              <a:buNone/>
            </a:pPr>
            <a:r>
              <a:rPr lang="en" sz="2400">
                <a:solidFill>
                  <a:schemeClr val="dk1"/>
                </a:solidFill>
                <a:latin typeface="Marcellus SC"/>
                <a:ea typeface="Marcellus SC"/>
                <a:cs typeface="Marcellus SC"/>
                <a:sym typeface="Marcellus SC"/>
              </a:rPr>
              <a:t>Estimated Project Cost and Duration</a:t>
            </a:r>
            <a:endParaRPr sz="2400">
              <a:solidFill>
                <a:schemeClr val="dk1"/>
              </a:solidFill>
              <a:latin typeface="Marcellus SC"/>
              <a:ea typeface="Marcellus SC"/>
              <a:cs typeface="Marcellus SC"/>
              <a:sym typeface="Marcellus SC"/>
            </a:endParaRPr>
          </a:p>
        </p:txBody>
      </p:sp>
      <p:pic>
        <p:nvPicPr>
          <p:cNvPr id="57" name="Google Shape;57;p13"/>
          <p:cNvPicPr preferRelativeResize="0"/>
          <p:nvPr/>
        </p:nvPicPr>
        <p:blipFill>
          <a:blip r:embed="rId3">
            <a:alphaModFix/>
          </a:blip>
          <a:stretch>
            <a:fillRect/>
          </a:stretch>
        </p:blipFill>
        <p:spPr>
          <a:xfrm>
            <a:off x="4212402" y="4163750"/>
            <a:ext cx="719200" cy="719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1"/>
          <p:cNvSpPr txBox="1"/>
          <p:nvPr>
            <p:ph type="title"/>
          </p:nvPr>
        </p:nvSpPr>
        <p:spPr>
          <a:xfrm>
            <a:off x="323250" y="337125"/>
            <a:ext cx="5511000" cy="385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Risk Management Plan Cont.</a:t>
            </a:r>
            <a:endParaRPr/>
          </a:p>
        </p:txBody>
      </p:sp>
      <p:sp>
        <p:nvSpPr>
          <p:cNvPr id="316" name="Google Shape;316;p31"/>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317" name="Google Shape;317;p31"/>
          <p:cNvPicPr preferRelativeResize="0"/>
          <p:nvPr/>
        </p:nvPicPr>
        <p:blipFill rotWithShape="1">
          <a:blip r:embed="rId3">
            <a:alphaModFix/>
          </a:blip>
          <a:srcRect b="93352" l="0" r="0" t="0"/>
          <a:stretch/>
        </p:blipFill>
        <p:spPr>
          <a:xfrm>
            <a:off x="264750" y="940670"/>
            <a:ext cx="8614500" cy="197424"/>
          </a:xfrm>
          <a:prstGeom prst="rect">
            <a:avLst/>
          </a:prstGeom>
          <a:noFill/>
          <a:ln>
            <a:noFill/>
          </a:ln>
        </p:spPr>
      </p:pic>
      <p:pic>
        <p:nvPicPr>
          <p:cNvPr id="318" name="Google Shape;318;p31"/>
          <p:cNvPicPr preferRelativeResize="0"/>
          <p:nvPr/>
        </p:nvPicPr>
        <p:blipFill>
          <a:blip r:embed="rId4">
            <a:alphaModFix/>
          </a:blip>
          <a:stretch>
            <a:fillRect/>
          </a:stretch>
        </p:blipFill>
        <p:spPr>
          <a:xfrm>
            <a:off x="264750" y="1138100"/>
            <a:ext cx="8614499" cy="3515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2"/>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324" name="Google Shape;324;p32"/>
          <p:cNvPicPr preferRelativeResize="0"/>
          <p:nvPr/>
        </p:nvPicPr>
        <p:blipFill>
          <a:blip r:embed="rId3">
            <a:alphaModFix amt="26000"/>
          </a:blip>
          <a:stretch>
            <a:fillRect/>
          </a:stretch>
        </p:blipFill>
        <p:spPr>
          <a:xfrm>
            <a:off x="0" y="0"/>
            <a:ext cx="9144000" cy="5143500"/>
          </a:xfrm>
          <a:prstGeom prst="rect">
            <a:avLst/>
          </a:prstGeom>
          <a:noFill/>
          <a:ln>
            <a:noFill/>
          </a:ln>
        </p:spPr>
      </p:pic>
      <p:sp>
        <p:nvSpPr>
          <p:cNvPr id="325" name="Google Shape;325;p32"/>
          <p:cNvSpPr txBox="1"/>
          <p:nvPr/>
        </p:nvSpPr>
        <p:spPr>
          <a:xfrm>
            <a:off x="1474575" y="1783625"/>
            <a:ext cx="6538200" cy="165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800">
                <a:solidFill>
                  <a:schemeClr val="dk1"/>
                </a:solidFill>
                <a:latin typeface="Marcellus SC"/>
                <a:ea typeface="Marcellus SC"/>
                <a:cs typeface="Marcellus SC"/>
                <a:sym typeface="Marcellus SC"/>
              </a:rPr>
              <a:t>Estimated Project Duration is 275 days at an expected cost of 3.7 million dollars</a:t>
            </a:r>
            <a:endParaRPr sz="2800">
              <a:latin typeface="Marcellus SC"/>
              <a:ea typeface="Marcellus SC"/>
              <a:cs typeface="Marcellus SC"/>
              <a:sym typeface="Marcellus S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pic>
        <p:nvPicPr>
          <p:cNvPr id="330" name="Google Shape;330;p33"/>
          <p:cNvPicPr preferRelativeResize="0"/>
          <p:nvPr/>
        </p:nvPicPr>
        <p:blipFill>
          <a:blip r:embed="rId3">
            <a:alphaModFix amt="20000"/>
          </a:blip>
          <a:stretch>
            <a:fillRect/>
          </a:stretch>
        </p:blipFill>
        <p:spPr>
          <a:xfrm>
            <a:off x="0" y="-150"/>
            <a:ext cx="9144000" cy="5143500"/>
          </a:xfrm>
          <a:prstGeom prst="rect">
            <a:avLst/>
          </a:prstGeom>
          <a:noFill/>
          <a:ln>
            <a:noFill/>
          </a:ln>
        </p:spPr>
      </p:pic>
      <p:sp>
        <p:nvSpPr>
          <p:cNvPr id="331" name="Google Shape;331;p33"/>
          <p:cNvSpPr txBox="1"/>
          <p:nvPr>
            <p:ph type="title"/>
          </p:nvPr>
        </p:nvSpPr>
        <p:spPr>
          <a:xfrm>
            <a:off x="548025" y="431025"/>
            <a:ext cx="5511000" cy="775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Boat selection Process </a:t>
            </a:r>
            <a:endParaRPr/>
          </a:p>
        </p:txBody>
      </p:sp>
      <p:sp>
        <p:nvSpPr>
          <p:cNvPr id="332" name="Google Shape;332;p33"/>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333" name="Google Shape;333;p33"/>
          <p:cNvSpPr txBox="1"/>
          <p:nvPr/>
        </p:nvSpPr>
        <p:spPr>
          <a:xfrm>
            <a:off x="1841600" y="1422100"/>
            <a:ext cx="5283000" cy="7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B Garamond"/>
                <a:ea typeface="EB Garamond"/>
                <a:cs typeface="EB Garamond"/>
                <a:sym typeface="EB Garamond"/>
              </a:rPr>
              <a:t>Selection based on solver optimization model that m</a:t>
            </a:r>
            <a:r>
              <a:rPr lang="en">
                <a:latin typeface="EB Garamond"/>
                <a:ea typeface="EB Garamond"/>
                <a:cs typeface="EB Garamond"/>
                <a:sym typeface="EB Garamond"/>
              </a:rPr>
              <a:t>inimizes of total costs incurred during the final voyage subject to three constraints:</a:t>
            </a:r>
            <a:endParaRPr>
              <a:latin typeface="EB Garamond"/>
              <a:ea typeface="EB Garamond"/>
              <a:cs typeface="EB Garamond"/>
              <a:sym typeface="EB Garamond"/>
            </a:endParaRPr>
          </a:p>
          <a:p>
            <a:pPr indent="0" lvl="0" marL="0" rtl="0" algn="l">
              <a:spcBef>
                <a:spcPts val="0"/>
              </a:spcBef>
              <a:spcAft>
                <a:spcPts val="0"/>
              </a:spcAft>
              <a:buNone/>
            </a:pPr>
            <a:r>
              <a:t/>
            </a:r>
            <a:endParaRPr>
              <a:latin typeface="EB Garamond"/>
              <a:ea typeface="EB Garamond"/>
              <a:cs typeface="EB Garamond"/>
              <a:sym typeface="EB Garamond"/>
            </a:endParaRPr>
          </a:p>
        </p:txBody>
      </p:sp>
      <p:graphicFrame>
        <p:nvGraphicFramePr>
          <p:cNvPr id="334" name="Google Shape;334;p33"/>
          <p:cNvGraphicFramePr/>
          <p:nvPr/>
        </p:nvGraphicFramePr>
        <p:xfrm>
          <a:off x="2257263" y="2576725"/>
          <a:ext cx="3000000" cy="3000000"/>
        </p:xfrm>
        <a:graphic>
          <a:graphicData uri="http://schemas.openxmlformats.org/drawingml/2006/table">
            <a:tbl>
              <a:tblPr>
                <a:noFill/>
                <a:tableStyleId>{246ED780-09AA-4325-80F0-D5DA79262BC6}</a:tableStyleId>
              </a:tblPr>
              <a:tblGrid>
                <a:gridCol w="3619500"/>
                <a:gridCol w="1009975"/>
              </a:tblGrid>
              <a:tr h="484825">
                <a:tc>
                  <a:txBody>
                    <a:bodyPr/>
                    <a:lstStyle/>
                    <a:p>
                      <a:pPr indent="0" lvl="0" marL="0" rtl="0" algn="l">
                        <a:spcBef>
                          <a:spcPts val="0"/>
                        </a:spcBef>
                        <a:spcAft>
                          <a:spcPts val="0"/>
                        </a:spcAft>
                        <a:buNone/>
                      </a:pPr>
                      <a:r>
                        <a:rPr lang="en">
                          <a:latin typeface="Marcellus SC"/>
                          <a:ea typeface="Marcellus SC"/>
                          <a:cs typeface="Marcellus SC"/>
                          <a:sym typeface="Marcellus SC"/>
                        </a:rPr>
                        <a:t>Number of ships purchased</a:t>
                      </a:r>
                      <a:endParaRPr>
                        <a:latin typeface="Marcellus SC"/>
                        <a:ea typeface="Marcellus SC"/>
                        <a:cs typeface="Marcellus SC"/>
                        <a:sym typeface="Marcellus SC"/>
                      </a:endParaRPr>
                    </a:p>
                  </a:txBody>
                  <a:tcPr marT="91425" marB="91425" marR="91425" marL="91425"/>
                </a:tc>
                <a:tc>
                  <a:txBody>
                    <a:bodyPr/>
                    <a:lstStyle/>
                    <a:p>
                      <a:pPr indent="0" lvl="0" marL="0" rtl="0" algn="l">
                        <a:spcBef>
                          <a:spcPts val="0"/>
                        </a:spcBef>
                        <a:spcAft>
                          <a:spcPts val="0"/>
                        </a:spcAft>
                        <a:buNone/>
                      </a:pPr>
                      <a:r>
                        <a:rPr lang="en">
                          <a:latin typeface="Marcellus SC"/>
                          <a:ea typeface="Marcellus SC"/>
                          <a:cs typeface="Marcellus SC"/>
                          <a:sym typeface="Marcellus SC"/>
                        </a:rPr>
                        <a:t>= 3</a:t>
                      </a:r>
                      <a:endParaRPr>
                        <a:latin typeface="Marcellus SC"/>
                        <a:ea typeface="Marcellus SC"/>
                        <a:cs typeface="Marcellus SC"/>
                        <a:sym typeface="Marcellus SC"/>
                      </a:endParaRPr>
                    </a:p>
                  </a:txBody>
                  <a:tcPr marT="91425" marB="91425" marR="91425" marL="91425"/>
                </a:tc>
              </a:tr>
              <a:tr h="381000">
                <a:tc>
                  <a:txBody>
                    <a:bodyPr/>
                    <a:lstStyle/>
                    <a:p>
                      <a:pPr indent="0" lvl="0" marL="0" rtl="0" algn="l">
                        <a:spcBef>
                          <a:spcPts val="0"/>
                        </a:spcBef>
                        <a:spcAft>
                          <a:spcPts val="0"/>
                        </a:spcAft>
                        <a:buNone/>
                      </a:pPr>
                      <a:r>
                        <a:rPr lang="en">
                          <a:latin typeface="Marcellus SC"/>
                          <a:ea typeface="Marcellus SC"/>
                          <a:cs typeface="Marcellus SC"/>
                          <a:sym typeface="Marcellus SC"/>
                        </a:rPr>
                        <a:t>Average probability of two-way success</a:t>
                      </a:r>
                      <a:endParaRPr>
                        <a:latin typeface="Marcellus SC"/>
                        <a:ea typeface="Marcellus SC"/>
                        <a:cs typeface="Marcellus SC"/>
                        <a:sym typeface="Marcellus SC"/>
                      </a:endParaRPr>
                    </a:p>
                    <a:p>
                      <a:pPr indent="0" lvl="0" marL="0" rtl="0" algn="l">
                        <a:spcBef>
                          <a:spcPts val="0"/>
                        </a:spcBef>
                        <a:spcAft>
                          <a:spcPts val="0"/>
                        </a:spcAft>
                        <a:buNone/>
                      </a:pPr>
                      <a:r>
                        <a:rPr lang="en">
                          <a:latin typeface="Marcellus SC"/>
                          <a:ea typeface="Marcellus SC"/>
                          <a:cs typeface="Marcellus SC"/>
                          <a:sym typeface="Marcellus SC"/>
                        </a:rPr>
                        <a:t>For selected ships</a:t>
                      </a:r>
                      <a:endParaRPr>
                        <a:latin typeface="Marcellus SC"/>
                        <a:ea typeface="Marcellus SC"/>
                        <a:cs typeface="Marcellus SC"/>
                        <a:sym typeface="Marcellus SC"/>
                      </a:endParaRPr>
                    </a:p>
                  </a:txBody>
                  <a:tcPr marT="91425" marB="91425" marR="91425" marL="91425"/>
                </a:tc>
                <a:tc>
                  <a:txBody>
                    <a:bodyPr/>
                    <a:lstStyle/>
                    <a:p>
                      <a:pPr indent="0" lvl="0" marL="0" rtl="0" algn="l">
                        <a:spcBef>
                          <a:spcPts val="0"/>
                        </a:spcBef>
                        <a:spcAft>
                          <a:spcPts val="0"/>
                        </a:spcAft>
                        <a:buNone/>
                      </a:pPr>
                      <a:r>
                        <a:rPr lang="en">
                          <a:latin typeface="Marcellus SC"/>
                          <a:ea typeface="Marcellus SC"/>
                          <a:cs typeface="Marcellus SC"/>
                          <a:sym typeface="Marcellus SC"/>
                        </a:rPr>
                        <a:t>&gt;= 80%</a:t>
                      </a:r>
                      <a:endParaRPr>
                        <a:latin typeface="Marcellus SC"/>
                        <a:ea typeface="Marcellus SC"/>
                        <a:cs typeface="Marcellus SC"/>
                        <a:sym typeface="Marcellus SC"/>
                      </a:endParaRPr>
                    </a:p>
                  </a:txBody>
                  <a:tcPr marT="91425" marB="91425" marR="91425" marL="91425"/>
                </a:tc>
              </a:tr>
              <a:tr h="381000">
                <a:tc>
                  <a:txBody>
                    <a:bodyPr/>
                    <a:lstStyle/>
                    <a:p>
                      <a:pPr indent="0" lvl="0" marL="0" rtl="0" algn="l">
                        <a:spcBef>
                          <a:spcPts val="0"/>
                        </a:spcBef>
                        <a:spcAft>
                          <a:spcPts val="0"/>
                        </a:spcAft>
                        <a:buNone/>
                      </a:pPr>
                      <a:r>
                        <a:rPr lang="en">
                          <a:latin typeface="Marcellus SC"/>
                          <a:ea typeface="Marcellus SC"/>
                          <a:cs typeface="Marcellus SC"/>
                          <a:sym typeface="Marcellus SC"/>
                        </a:rPr>
                        <a:t>Minimum total capacity level (sum of selected ships)</a:t>
                      </a:r>
                      <a:endParaRPr>
                        <a:latin typeface="Marcellus SC"/>
                        <a:ea typeface="Marcellus SC"/>
                        <a:cs typeface="Marcellus SC"/>
                        <a:sym typeface="Marcellus SC"/>
                      </a:endParaRPr>
                    </a:p>
                  </a:txBody>
                  <a:tcPr marT="91425" marB="91425" marR="91425" marL="91425"/>
                </a:tc>
                <a:tc>
                  <a:txBody>
                    <a:bodyPr/>
                    <a:lstStyle/>
                    <a:p>
                      <a:pPr indent="0" lvl="0" marL="0" rtl="0" algn="l">
                        <a:spcBef>
                          <a:spcPts val="0"/>
                        </a:spcBef>
                        <a:spcAft>
                          <a:spcPts val="0"/>
                        </a:spcAft>
                        <a:buNone/>
                      </a:pPr>
                      <a:r>
                        <a:rPr lang="en">
                          <a:latin typeface="Marcellus SC"/>
                          <a:ea typeface="Marcellus SC"/>
                          <a:cs typeface="Marcellus SC"/>
                          <a:sym typeface="Marcellus SC"/>
                        </a:rPr>
                        <a:t>3000</a:t>
                      </a:r>
                      <a:endParaRPr>
                        <a:latin typeface="Marcellus SC"/>
                        <a:ea typeface="Marcellus SC"/>
                        <a:cs typeface="Marcellus SC"/>
                        <a:sym typeface="Marcellus SC"/>
                      </a:endParaRPr>
                    </a:p>
                  </a:txBody>
                  <a:tcPr marT="91425" marB="91425" marR="91425" marL="91425"/>
                </a:tc>
              </a:tr>
            </a:tbl>
          </a:graphicData>
        </a:graphic>
      </p:graphicFrame>
      <p:sp>
        <p:nvSpPr>
          <p:cNvPr id="335" name="Google Shape;335;p33"/>
          <p:cNvSpPr txBox="1"/>
          <p:nvPr/>
        </p:nvSpPr>
        <p:spPr>
          <a:xfrm>
            <a:off x="4043775" y="2027725"/>
            <a:ext cx="11418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EB Garamond"/>
                <a:ea typeface="EB Garamond"/>
                <a:cs typeface="EB Garamond"/>
                <a:sym typeface="EB Garamond"/>
              </a:rPr>
              <a:t>Constraints</a:t>
            </a:r>
            <a:endParaRPr b="1">
              <a:latin typeface="EB Garamond"/>
              <a:ea typeface="EB Garamond"/>
              <a:cs typeface="EB Garamond"/>
              <a:sym typeface="EB Garamo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34"/>
          <p:cNvSpPr txBox="1"/>
          <p:nvPr>
            <p:ph type="title"/>
          </p:nvPr>
        </p:nvSpPr>
        <p:spPr>
          <a:xfrm>
            <a:off x="548025" y="431025"/>
            <a:ext cx="5511000" cy="775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Boat Selection</a:t>
            </a:r>
            <a:endParaRPr/>
          </a:p>
        </p:txBody>
      </p:sp>
      <p:sp>
        <p:nvSpPr>
          <p:cNvPr id="341" name="Google Shape;341;p34"/>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342" name="Google Shape;342;p34"/>
          <p:cNvPicPr preferRelativeResize="0"/>
          <p:nvPr/>
        </p:nvPicPr>
        <p:blipFill>
          <a:blip r:embed="rId3">
            <a:alphaModFix amt="93000"/>
          </a:blip>
          <a:stretch>
            <a:fillRect/>
          </a:stretch>
        </p:blipFill>
        <p:spPr>
          <a:xfrm>
            <a:off x="435087" y="1359188"/>
            <a:ext cx="8399725" cy="2583425"/>
          </a:xfrm>
          <a:prstGeom prst="rect">
            <a:avLst/>
          </a:prstGeom>
          <a:noFill/>
          <a:ln>
            <a:noFill/>
          </a:ln>
        </p:spPr>
      </p:pic>
      <p:sp>
        <p:nvSpPr>
          <p:cNvPr id="343" name="Google Shape;343;p34"/>
          <p:cNvSpPr txBox="1"/>
          <p:nvPr/>
        </p:nvSpPr>
        <p:spPr>
          <a:xfrm>
            <a:off x="2218450" y="4173825"/>
            <a:ext cx="45222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B Garamond"/>
                <a:ea typeface="EB Garamond"/>
                <a:cs typeface="EB Garamond"/>
                <a:sym typeface="EB Garamond"/>
              </a:rPr>
              <a:t>Minimization of total costs incurred during the final voyage subject to constraints</a:t>
            </a:r>
            <a:endParaRPr>
              <a:latin typeface="EB Garamond"/>
              <a:ea typeface="EB Garamond"/>
              <a:cs typeface="EB Garamond"/>
              <a:sym typeface="EB 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35"/>
          <p:cNvSpPr txBox="1"/>
          <p:nvPr>
            <p:ph type="title"/>
          </p:nvPr>
        </p:nvSpPr>
        <p:spPr>
          <a:xfrm>
            <a:off x="567850" y="239300"/>
            <a:ext cx="5511000" cy="775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Key Costs</a:t>
            </a:r>
            <a:endParaRPr/>
          </a:p>
        </p:txBody>
      </p:sp>
      <p:sp>
        <p:nvSpPr>
          <p:cNvPr id="349" name="Google Shape;349;p35"/>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350" name="Google Shape;350;p35"/>
          <p:cNvPicPr preferRelativeResize="0"/>
          <p:nvPr/>
        </p:nvPicPr>
        <p:blipFill>
          <a:blip r:embed="rId3">
            <a:alphaModFix amt="20000"/>
          </a:blip>
          <a:stretch>
            <a:fillRect/>
          </a:stretch>
        </p:blipFill>
        <p:spPr>
          <a:xfrm>
            <a:off x="0" y="0"/>
            <a:ext cx="9144000" cy="5143499"/>
          </a:xfrm>
          <a:prstGeom prst="rect">
            <a:avLst/>
          </a:prstGeom>
          <a:noFill/>
          <a:ln>
            <a:noFill/>
          </a:ln>
        </p:spPr>
      </p:pic>
      <p:graphicFrame>
        <p:nvGraphicFramePr>
          <p:cNvPr id="351" name="Google Shape;351;p35"/>
          <p:cNvGraphicFramePr/>
          <p:nvPr/>
        </p:nvGraphicFramePr>
        <p:xfrm>
          <a:off x="3220150" y="1059245"/>
          <a:ext cx="3000000" cy="3000000"/>
        </p:xfrm>
        <a:graphic>
          <a:graphicData uri="http://schemas.openxmlformats.org/drawingml/2006/table">
            <a:tbl>
              <a:tblPr>
                <a:noFill/>
                <a:tableStyleId>{246ED780-09AA-4325-80F0-D5DA79262BC6}</a:tableStyleId>
              </a:tblPr>
              <a:tblGrid>
                <a:gridCol w="3160175"/>
                <a:gridCol w="1655800"/>
              </a:tblGrid>
              <a:tr h="594150">
                <a:tc>
                  <a:txBody>
                    <a:bodyPr/>
                    <a:lstStyle/>
                    <a:p>
                      <a:pPr indent="0" lvl="0" marL="0" rtl="0" algn="l">
                        <a:spcBef>
                          <a:spcPts val="0"/>
                        </a:spcBef>
                        <a:spcAft>
                          <a:spcPts val="0"/>
                        </a:spcAft>
                        <a:buNone/>
                      </a:pPr>
                      <a:r>
                        <a:rPr lang="en">
                          <a:latin typeface="Marcellus SC"/>
                          <a:ea typeface="Marcellus SC"/>
                          <a:cs typeface="Marcellus SC"/>
                          <a:sym typeface="Marcellus SC"/>
                        </a:rPr>
                        <a:t>Selected boats (inclusive of sails and insurance) </a:t>
                      </a:r>
                      <a:endParaRPr>
                        <a:latin typeface="Marcellus SC"/>
                        <a:ea typeface="Marcellus SC"/>
                        <a:cs typeface="Marcellus SC"/>
                        <a:sym typeface="Marcellus SC"/>
                      </a:endParaRPr>
                    </a:p>
                  </a:txBody>
                  <a:tcPr marT="91425" marB="91425" marR="91425" marL="91425"/>
                </a:tc>
                <a:tc>
                  <a:txBody>
                    <a:bodyPr/>
                    <a:lstStyle/>
                    <a:p>
                      <a:pPr indent="0" lvl="0" marL="0" rtl="0" algn="l">
                        <a:spcBef>
                          <a:spcPts val="0"/>
                        </a:spcBef>
                        <a:spcAft>
                          <a:spcPts val="0"/>
                        </a:spcAft>
                        <a:buNone/>
                      </a:pPr>
                      <a:r>
                        <a:rPr lang="en">
                          <a:latin typeface="Marcellus SC"/>
                          <a:ea typeface="Marcellus SC"/>
                          <a:cs typeface="Marcellus SC"/>
                          <a:sym typeface="Marcellus SC"/>
                        </a:rPr>
                        <a:t> $ 191,800</a:t>
                      </a:r>
                      <a:endParaRPr>
                        <a:latin typeface="Marcellus SC"/>
                        <a:ea typeface="Marcellus SC"/>
                        <a:cs typeface="Marcellus SC"/>
                        <a:sym typeface="Marcellus SC"/>
                      </a:endParaRPr>
                    </a:p>
                  </a:txBody>
                  <a:tcPr marT="91425" marB="91425" marR="91425" marL="91425"/>
                </a:tc>
              </a:tr>
              <a:tr h="387300">
                <a:tc>
                  <a:txBody>
                    <a:bodyPr/>
                    <a:lstStyle/>
                    <a:p>
                      <a:pPr indent="0" lvl="0" marL="0" rtl="0" algn="l">
                        <a:spcBef>
                          <a:spcPts val="0"/>
                        </a:spcBef>
                        <a:spcAft>
                          <a:spcPts val="0"/>
                        </a:spcAft>
                        <a:buNone/>
                      </a:pPr>
                      <a:r>
                        <a:rPr lang="en">
                          <a:latin typeface="Marcellus SC"/>
                          <a:ea typeface="Marcellus SC"/>
                          <a:cs typeface="Marcellus SC"/>
                          <a:sym typeface="Marcellus SC"/>
                        </a:rPr>
                        <a:t>Crew cost</a:t>
                      </a:r>
                      <a:endParaRPr>
                        <a:latin typeface="Marcellus SC"/>
                        <a:ea typeface="Marcellus SC"/>
                        <a:cs typeface="Marcellus SC"/>
                        <a:sym typeface="Marcellus SC"/>
                      </a:endParaRPr>
                    </a:p>
                  </a:txBody>
                  <a:tcPr marT="91425" marB="91425" marR="91425" marL="91425"/>
                </a:tc>
                <a:tc>
                  <a:txBody>
                    <a:bodyPr/>
                    <a:lstStyle/>
                    <a:p>
                      <a:pPr indent="0" lvl="0" marL="0" rtl="0" algn="l">
                        <a:spcBef>
                          <a:spcPts val="0"/>
                        </a:spcBef>
                        <a:spcAft>
                          <a:spcPts val="0"/>
                        </a:spcAft>
                        <a:buNone/>
                      </a:pPr>
                      <a:r>
                        <a:rPr lang="en">
                          <a:latin typeface="Marcellus SC"/>
                          <a:ea typeface="Marcellus SC"/>
                          <a:cs typeface="Marcellus SC"/>
                          <a:sym typeface="Marcellus SC"/>
                        </a:rPr>
                        <a:t> $ 2,410,200</a:t>
                      </a:r>
                      <a:endParaRPr>
                        <a:latin typeface="Marcellus SC"/>
                        <a:ea typeface="Marcellus SC"/>
                        <a:cs typeface="Marcellus SC"/>
                        <a:sym typeface="Marcellus SC"/>
                      </a:endParaRPr>
                    </a:p>
                  </a:txBody>
                  <a:tcPr marT="91425" marB="91425" marR="91425" marL="91425"/>
                </a:tc>
              </a:tr>
              <a:tr h="387300">
                <a:tc>
                  <a:txBody>
                    <a:bodyPr/>
                    <a:lstStyle/>
                    <a:p>
                      <a:pPr indent="0" lvl="0" marL="0" rtl="0" algn="l">
                        <a:spcBef>
                          <a:spcPts val="0"/>
                        </a:spcBef>
                        <a:spcAft>
                          <a:spcPts val="0"/>
                        </a:spcAft>
                        <a:buNone/>
                      </a:pPr>
                      <a:r>
                        <a:rPr lang="en">
                          <a:latin typeface="Marcellus SC"/>
                          <a:ea typeface="Marcellus SC"/>
                          <a:cs typeface="Marcellus SC"/>
                          <a:sym typeface="Marcellus SC"/>
                        </a:rPr>
                        <a:t>Captain’s salaries</a:t>
                      </a:r>
                      <a:endParaRPr>
                        <a:latin typeface="Marcellus SC"/>
                        <a:ea typeface="Marcellus SC"/>
                        <a:cs typeface="Marcellus SC"/>
                        <a:sym typeface="Marcellus SC"/>
                      </a:endParaRPr>
                    </a:p>
                  </a:txBody>
                  <a:tcPr marT="91425" marB="91425" marR="91425" marL="91425"/>
                </a:tc>
                <a:tc>
                  <a:txBody>
                    <a:bodyPr/>
                    <a:lstStyle/>
                    <a:p>
                      <a:pPr indent="0" lvl="0" marL="0" rtl="0" algn="l">
                        <a:spcBef>
                          <a:spcPts val="0"/>
                        </a:spcBef>
                        <a:spcAft>
                          <a:spcPts val="0"/>
                        </a:spcAft>
                        <a:buNone/>
                      </a:pPr>
                      <a:r>
                        <a:rPr lang="en">
                          <a:latin typeface="Marcellus SC"/>
                          <a:ea typeface="Marcellus SC"/>
                          <a:cs typeface="Marcellus SC"/>
                          <a:sym typeface="Marcellus SC"/>
                        </a:rPr>
                        <a:t> $ 224,148.60</a:t>
                      </a:r>
                      <a:endParaRPr>
                        <a:latin typeface="Marcellus SC"/>
                        <a:ea typeface="Marcellus SC"/>
                        <a:cs typeface="Marcellus SC"/>
                        <a:sym typeface="Marcellus SC"/>
                      </a:endParaRPr>
                    </a:p>
                  </a:txBody>
                  <a:tcPr marT="91425" marB="91425" marR="91425" marL="91425"/>
                </a:tc>
              </a:tr>
              <a:tr h="387300">
                <a:tc>
                  <a:txBody>
                    <a:bodyPr/>
                    <a:lstStyle/>
                    <a:p>
                      <a:pPr indent="0" lvl="0" marL="0" rtl="0" algn="l">
                        <a:spcBef>
                          <a:spcPts val="0"/>
                        </a:spcBef>
                        <a:spcAft>
                          <a:spcPts val="0"/>
                        </a:spcAft>
                        <a:buNone/>
                      </a:pPr>
                      <a:r>
                        <a:rPr lang="en">
                          <a:latin typeface="Marcellus SC"/>
                          <a:ea typeface="Marcellus SC"/>
                          <a:cs typeface="Marcellus SC"/>
                          <a:sym typeface="Marcellus SC"/>
                        </a:rPr>
                        <a:t>Navigator’s salaries</a:t>
                      </a:r>
                      <a:endParaRPr>
                        <a:latin typeface="Marcellus SC"/>
                        <a:ea typeface="Marcellus SC"/>
                        <a:cs typeface="Marcellus SC"/>
                        <a:sym typeface="Marcellus SC"/>
                      </a:endParaRPr>
                    </a:p>
                  </a:txBody>
                  <a:tcPr marT="91425" marB="91425" marR="91425" marL="91425"/>
                </a:tc>
                <a:tc>
                  <a:txBody>
                    <a:bodyPr/>
                    <a:lstStyle/>
                    <a:p>
                      <a:pPr indent="0" lvl="0" marL="0" rtl="0" algn="l">
                        <a:spcBef>
                          <a:spcPts val="0"/>
                        </a:spcBef>
                        <a:spcAft>
                          <a:spcPts val="0"/>
                        </a:spcAft>
                        <a:buNone/>
                      </a:pPr>
                      <a:r>
                        <a:rPr lang="en">
                          <a:latin typeface="Marcellus SC"/>
                          <a:ea typeface="Marcellus SC"/>
                          <a:cs typeface="Marcellus SC"/>
                          <a:sym typeface="Marcellus SC"/>
                        </a:rPr>
                        <a:t> $ 187,292</a:t>
                      </a:r>
                      <a:endParaRPr>
                        <a:latin typeface="Marcellus SC"/>
                        <a:ea typeface="Marcellus SC"/>
                        <a:cs typeface="Marcellus SC"/>
                        <a:sym typeface="Marcellus SC"/>
                      </a:endParaRPr>
                    </a:p>
                  </a:txBody>
                  <a:tcPr marT="91425" marB="91425" marR="91425" marL="91425"/>
                </a:tc>
              </a:tr>
              <a:tr h="387300">
                <a:tc>
                  <a:txBody>
                    <a:bodyPr/>
                    <a:lstStyle/>
                    <a:p>
                      <a:pPr indent="0" lvl="0" marL="0" rtl="0" algn="l">
                        <a:spcBef>
                          <a:spcPts val="0"/>
                        </a:spcBef>
                        <a:spcAft>
                          <a:spcPts val="0"/>
                        </a:spcAft>
                        <a:buNone/>
                      </a:pPr>
                      <a:r>
                        <a:rPr lang="en">
                          <a:latin typeface="Marcellus SC"/>
                          <a:ea typeface="Marcellus SC"/>
                          <a:cs typeface="Marcellus SC"/>
                          <a:sym typeface="Marcellus SC"/>
                        </a:rPr>
                        <a:t>Administrative salaries</a:t>
                      </a:r>
                      <a:endParaRPr>
                        <a:latin typeface="Marcellus SC"/>
                        <a:ea typeface="Marcellus SC"/>
                        <a:cs typeface="Marcellus SC"/>
                        <a:sym typeface="Marcellus SC"/>
                      </a:endParaRPr>
                    </a:p>
                  </a:txBody>
                  <a:tcPr marT="91425" marB="91425" marR="91425" marL="91425"/>
                </a:tc>
                <a:tc>
                  <a:txBody>
                    <a:bodyPr/>
                    <a:lstStyle/>
                    <a:p>
                      <a:pPr indent="0" lvl="0" marL="0" rtl="0" algn="l">
                        <a:spcBef>
                          <a:spcPts val="0"/>
                        </a:spcBef>
                        <a:spcAft>
                          <a:spcPts val="0"/>
                        </a:spcAft>
                        <a:buNone/>
                      </a:pPr>
                      <a:r>
                        <a:rPr lang="en">
                          <a:latin typeface="Marcellus SC"/>
                          <a:ea typeface="Marcellus SC"/>
                          <a:cs typeface="Marcellus SC"/>
                          <a:sym typeface="Marcellus SC"/>
                        </a:rPr>
                        <a:t> $ 201,765</a:t>
                      </a:r>
                      <a:endParaRPr>
                        <a:latin typeface="Marcellus SC"/>
                        <a:ea typeface="Marcellus SC"/>
                        <a:cs typeface="Marcellus SC"/>
                        <a:sym typeface="Marcellus SC"/>
                      </a:endParaRPr>
                    </a:p>
                  </a:txBody>
                  <a:tcPr marT="91425" marB="91425" marR="91425" marL="91425"/>
                </a:tc>
              </a:tr>
              <a:tr h="387300">
                <a:tc>
                  <a:txBody>
                    <a:bodyPr/>
                    <a:lstStyle/>
                    <a:p>
                      <a:pPr indent="0" lvl="0" marL="0" rtl="0" algn="l">
                        <a:spcBef>
                          <a:spcPts val="0"/>
                        </a:spcBef>
                        <a:spcAft>
                          <a:spcPts val="0"/>
                        </a:spcAft>
                        <a:buNone/>
                      </a:pPr>
                      <a:r>
                        <a:rPr lang="en">
                          <a:latin typeface="Marcellus SC"/>
                          <a:ea typeface="Marcellus SC"/>
                          <a:cs typeface="Marcellus SC"/>
                          <a:sym typeface="Marcellus SC"/>
                        </a:rPr>
                        <a:t>Life insurance for captains</a:t>
                      </a:r>
                      <a:endParaRPr>
                        <a:latin typeface="Marcellus SC"/>
                        <a:ea typeface="Marcellus SC"/>
                        <a:cs typeface="Marcellus SC"/>
                        <a:sym typeface="Marcellus SC"/>
                      </a:endParaRPr>
                    </a:p>
                  </a:txBody>
                  <a:tcPr marT="91425" marB="91425" marR="91425" marL="91425"/>
                </a:tc>
                <a:tc>
                  <a:txBody>
                    <a:bodyPr/>
                    <a:lstStyle/>
                    <a:p>
                      <a:pPr indent="0" lvl="0" marL="0" rtl="0" algn="l">
                        <a:spcBef>
                          <a:spcPts val="0"/>
                        </a:spcBef>
                        <a:spcAft>
                          <a:spcPts val="0"/>
                        </a:spcAft>
                        <a:buNone/>
                      </a:pPr>
                      <a:r>
                        <a:rPr lang="en">
                          <a:latin typeface="Marcellus SC"/>
                          <a:ea typeface="Marcellus SC"/>
                          <a:cs typeface="Marcellus SC"/>
                          <a:sym typeface="Marcellus SC"/>
                        </a:rPr>
                        <a:t> $ 102,344.64</a:t>
                      </a:r>
                      <a:endParaRPr>
                        <a:latin typeface="Marcellus SC"/>
                        <a:ea typeface="Marcellus SC"/>
                        <a:cs typeface="Marcellus SC"/>
                        <a:sym typeface="Marcellus SC"/>
                      </a:endParaRPr>
                    </a:p>
                  </a:txBody>
                  <a:tcPr marT="91425" marB="91425" marR="91425" marL="91425"/>
                </a:tc>
              </a:tr>
              <a:tr h="391075">
                <a:tc>
                  <a:txBody>
                    <a:bodyPr/>
                    <a:lstStyle/>
                    <a:p>
                      <a:pPr indent="0" lvl="0" marL="0" rtl="0" algn="l">
                        <a:spcBef>
                          <a:spcPts val="0"/>
                        </a:spcBef>
                        <a:spcAft>
                          <a:spcPts val="0"/>
                        </a:spcAft>
                        <a:buNone/>
                      </a:pPr>
                      <a:r>
                        <a:rPr lang="en">
                          <a:latin typeface="Marcellus SC"/>
                          <a:ea typeface="Marcellus SC"/>
                          <a:cs typeface="Marcellus SC"/>
                          <a:sym typeface="Marcellus SC"/>
                        </a:rPr>
                        <a:t>Expected cost of shakedown failures</a:t>
                      </a:r>
                      <a:endParaRPr>
                        <a:latin typeface="Marcellus SC"/>
                        <a:ea typeface="Marcellus SC"/>
                        <a:cs typeface="Marcellus SC"/>
                        <a:sym typeface="Marcellus SC"/>
                      </a:endParaRPr>
                    </a:p>
                  </a:txBody>
                  <a:tcPr marT="91425" marB="91425" marR="91425" marL="91425"/>
                </a:tc>
                <a:tc>
                  <a:txBody>
                    <a:bodyPr/>
                    <a:lstStyle/>
                    <a:p>
                      <a:pPr indent="0" lvl="0" marL="0" rtl="0" algn="l">
                        <a:spcBef>
                          <a:spcPts val="0"/>
                        </a:spcBef>
                        <a:spcAft>
                          <a:spcPts val="0"/>
                        </a:spcAft>
                        <a:buNone/>
                      </a:pPr>
                      <a:r>
                        <a:rPr lang="en">
                          <a:latin typeface="Marcellus SC"/>
                          <a:ea typeface="Marcellus SC"/>
                          <a:cs typeface="Marcellus SC"/>
                          <a:sym typeface="Marcellus SC"/>
                        </a:rPr>
                        <a:t> $ 59,211.35</a:t>
                      </a:r>
                      <a:endParaRPr>
                        <a:latin typeface="Marcellus SC"/>
                        <a:ea typeface="Marcellus SC"/>
                        <a:cs typeface="Marcellus SC"/>
                        <a:sym typeface="Marcellus SC"/>
                      </a:endParaRPr>
                    </a:p>
                  </a:txBody>
                  <a:tcPr marT="91425" marB="91425" marR="91425" marL="91425"/>
                </a:tc>
              </a:tr>
              <a:tr h="424925">
                <a:tc>
                  <a:txBody>
                    <a:bodyPr/>
                    <a:lstStyle/>
                    <a:p>
                      <a:pPr indent="0" lvl="0" marL="0" rtl="0" algn="l">
                        <a:spcBef>
                          <a:spcPts val="0"/>
                        </a:spcBef>
                        <a:spcAft>
                          <a:spcPts val="0"/>
                        </a:spcAft>
                        <a:buNone/>
                      </a:pPr>
                      <a:r>
                        <a:rPr lang="en">
                          <a:latin typeface="Marcellus SC"/>
                          <a:ea typeface="Marcellus SC"/>
                          <a:cs typeface="Marcellus SC"/>
                          <a:sym typeface="Marcellus SC"/>
                        </a:rPr>
                        <a:t>Barebones food expenditure</a:t>
                      </a:r>
                      <a:endParaRPr>
                        <a:latin typeface="Marcellus SC"/>
                        <a:ea typeface="Marcellus SC"/>
                        <a:cs typeface="Marcellus SC"/>
                        <a:sym typeface="Marcellus SC"/>
                      </a:endParaRPr>
                    </a:p>
                  </a:txBody>
                  <a:tcPr marT="91425" marB="91425" marR="91425" marL="91425"/>
                </a:tc>
                <a:tc>
                  <a:txBody>
                    <a:bodyPr/>
                    <a:lstStyle/>
                    <a:p>
                      <a:pPr indent="0" lvl="0" marL="0" rtl="0" algn="l">
                        <a:lnSpc>
                          <a:spcPct val="115000"/>
                        </a:lnSpc>
                        <a:spcBef>
                          <a:spcPts val="0"/>
                        </a:spcBef>
                        <a:spcAft>
                          <a:spcPts val="0"/>
                        </a:spcAft>
                        <a:buNone/>
                      </a:pPr>
                      <a:r>
                        <a:rPr lang="en">
                          <a:latin typeface="Marcellus SC"/>
                          <a:ea typeface="Marcellus SC"/>
                          <a:cs typeface="Marcellus SC"/>
                          <a:sym typeface="Marcellus SC"/>
                        </a:rPr>
                        <a:t> $ 62,506.25</a:t>
                      </a:r>
                      <a:endParaRPr>
                        <a:latin typeface="Marcellus SC"/>
                        <a:ea typeface="Marcellus SC"/>
                        <a:cs typeface="Marcellus SC"/>
                        <a:sym typeface="Marcellus SC"/>
                      </a:endParaRPr>
                    </a:p>
                  </a:txBody>
                  <a:tcPr marT="91425" marB="91425" marR="91425" marL="91425"/>
                </a:tc>
              </a:tr>
              <a:tr h="391075">
                <a:tc>
                  <a:txBody>
                    <a:bodyPr/>
                    <a:lstStyle/>
                    <a:p>
                      <a:pPr indent="0" lvl="0" marL="0" rtl="0" algn="l">
                        <a:spcBef>
                          <a:spcPts val="0"/>
                        </a:spcBef>
                        <a:spcAft>
                          <a:spcPts val="0"/>
                        </a:spcAft>
                        <a:buNone/>
                      </a:pPr>
                      <a:r>
                        <a:rPr lang="en">
                          <a:latin typeface="Marcellus SC"/>
                          <a:ea typeface="Marcellus SC"/>
                          <a:cs typeface="Marcellus SC"/>
                          <a:sym typeface="Marcellus SC"/>
                        </a:rPr>
                        <a:t>Hole foods expenditure</a:t>
                      </a:r>
                      <a:endParaRPr>
                        <a:latin typeface="Marcellus SC"/>
                        <a:ea typeface="Marcellus SC"/>
                        <a:cs typeface="Marcellus SC"/>
                        <a:sym typeface="Marcellus SC"/>
                      </a:endParaRPr>
                    </a:p>
                  </a:txBody>
                  <a:tcPr marT="91425" marB="91425" marR="91425" marL="91425"/>
                </a:tc>
                <a:tc>
                  <a:txBody>
                    <a:bodyPr/>
                    <a:lstStyle/>
                    <a:p>
                      <a:pPr indent="0" lvl="0" marL="0" rtl="0" algn="l">
                        <a:spcBef>
                          <a:spcPts val="0"/>
                        </a:spcBef>
                        <a:spcAft>
                          <a:spcPts val="0"/>
                        </a:spcAft>
                        <a:buNone/>
                      </a:pPr>
                      <a:r>
                        <a:rPr lang="en">
                          <a:latin typeface="Marcellus SC"/>
                          <a:ea typeface="Marcellus SC"/>
                          <a:cs typeface="Marcellus SC"/>
                          <a:sym typeface="Marcellus SC"/>
                        </a:rPr>
                        <a:t> $250,025</a:t>
                      </a:r>
                      <a:endParaRPr>
                        <a:latin typeface="Marcellus SC"/>
                        <a:ea typeface="Marcellus SC"/>
                        <a:cs typeface="Marcellus SC"/>
                        <a:sym typeface="Marcellus SC"/>
                      </a:endParaRPr>
                    </a:p>
                  </a:txBody>
                  <a:tcPr marT="91425" marB="91425" marR="91425" marL="91425"/>
                </a:tc>
              </a:tr>
            </a:tbl>
          </a:graphicData>
        </a:graphic>
      </p:graphicFrame>
      <p:sp>
        <p:nvSpPr>
          <p:cNvPr id="352" name="Google Shape;352;p35"/>
          <p:cNvSpPr txBox="1"/>
          <p:nvPr/>
        </p:nvSpPr>
        <p:spPr>
          <a:xfrm>
            <a:off x="469400" y="1190025"/>
            <a:ext cx="2340300" cy="27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arcellus SC"/>
                <a:ea typeface="Marcellus SC"/>
                <a:cs typeface="Marcellus SC"/>
                <a:sym typeface="Marcellus SC"/>
              </a:rPr>
              <a:t>Boats selected (subject to success probability constraint) </a:t>
            </a:r>
            <a:endParaRPr>
              <a:latin typeface="Marcellus SC"/>
              <a:ea typeface="Marcellus SC"/>
              <a:cs typeface="Marcellus SC"/>
              <a:sym typeface="Marcellus SC"/>
            </a:endParaRPr>
          </a:p>
          <a:p>
            <a:pPr indent="0" lvl="0" marL="0" rtl="0" algn="l">
              <a:spcBef>
                <a:spcPts val="0"/>
              </a:spcBef>
              <a:spcAft>
                <a:spcPts val="0"/>
              </a:spcAft>
              <a:buNone/>
            </a:pPr>
            <a:r>
              <a:t/>
            </a:r>
            <a:endParaRPr>
              <a:latin typeface="Marcellus SC"/>
              <a:ea typeface="Marcellus SC"/>
              <a:cs typeface="Marcellus SC"/>
              <a:sym typeface="Marcellus SC"/>
            </a:endParaRPr>
          </a:p>
          <a:p>
            <a:pPr indent="0" lvl="0" marL="0" rtl="0" algn="l">
              <a:spcBef>
                <a:spcPts val="0"/>
              </a:spcBef>
              <a:spcAft>
                <a:spcPts val="0"/>
              </a:spcAft>
              <a:buNone/>
            </a:pPr>
            <a:r>
              <a:rPr lang="en">
                <a:latin typeface="Marcellus SC"/>
                <a:ea typeface="Marcellus SC"/>
                <a:cs typeface="Marcellus SC"/>
                <a:sym typeface="Marcellus SC"/>
              </a:rPr>
              <a:t>2. Carrack (55k cost)</a:t>
            </a:r>
            <a:endParaRPr>
              <a:latin typeface="Marcellus SC"/>
              <a:ea typeface="Marcellus SC"/>
              <a:cs typeface="Marcellus SC"/>
              <a:sym typeface="Marcellus SC"/>
            </a:endParaRPr>
          </a:p>
          <a:p>
            <a:pPr indent="0" lvl="0" marL="0" rtl="0" algn="l">
              <a:spcBef>
                <a:spcPts val="0"/>
              </a:spcBef>
              <a:spcAft>
                <a:spcPts val="0"/>
              </a:spcAft>
              <a:buNone/>
            </a:pPr>
            <a:r>
              <a:t/>
            </a:r>
            <a:endParaRPr>
              <a:latin typeface="Marcellus SC"/>
              <a:ea typeface="Marcellus SC"/>
              <a:cs typeface="Marcellus SC"/>
              <a:sym typeface="Marcellus SC"/>
            </a:endParaRPr>
          </a:p>
          <a:p>
            <a:pPr indent="0" lvl="0" marL="0" rtl="0" algn="l">
              <a:spcBef>
                <a:spcPts val="0"/>
              </a:spcBef>
              <a:spcAft>
                <a:spcPts val="0"/>
              </a:spcAft>
              <a:buNone/>
            </a:pPr>
            <a:r>
              <a:rPr lang="en">
                <a:latin typeface="Marcellus SC"/>
                <a:ea typeface="Marcellus SC"/>
                <a:cs typeface="Marcellus SC"/>
                <a:sym typeface="Marcellus SC"/>
              </a:rPr>
              <a:t>4. Carrack (42k Cost)</a:t>
            </a:r>
            <a:endParaRPr>
              <a:latin typeface="Marcellus SC"/>
              <a:ea typeface="Marcellus SC"/>
              <a:cs typeface="Marcellus SC"/>
              <a:sym typeface="Marcellus SC"/>
            </a:endParaRPr>
          </a:p>
          <a:p>
            <a:pPr indent="0" lvl="0" marL="0" rtl="0" algn="l">
              <a:spcBef>
                <a:spcPts val="0"/>
              </a:spcBef>
              <a:spcAft>
                <a:spcPts val="0"/>
              </a:spcAft>
              <a:buNone/>
            </a:pPr>
            <a:r>
              <a:t/>
            </a:r>
            <a:endParaRPr>
              <a:latin typeface="Marcellus SC"/>
              <a:ea typeface="Marcellus SC"/>
              <a:cs typeface="Marcellus SC"/>
              <a:sym typeface="Marcellus SC"/>
            </a:endParaRPr>
          </a:p>
          <a:p>
            <a:pPr indent="0" lvl="0" marL="0" rtl="0" algn="l">
              <a:spcBef>
                <a:spcPts val="0"/>
              </a:spcBef>
              <a:spcAft>
                <a:spcPts val="0"/>
              </a:spcAft>
              <a:buNone/>
            </a:pPr>
            <a:r>
              <a:rPr lang="en">
                <a:latin typeface="Marcellus SC"/>
                <a:ea typeface="Marcellus SC"/>
                <a:cs typeface="Marcellus SC"/>
                <a:sym typeface="Marcellus SC"/>
              </a:rPr>
              <a:t>6. Schooner (40k cost)</a:t>
            </a:r>
            <a:endParaRPr>
              <a:latin typeface="Marcellus SC"/>
              <a:ea typeface="Marcellus SC"/>
              <a:cs typeface="Marcellus SC"/>
              <a:sym typeface="Marcellus SC"/>
            </a:endParaRPr>
          </a:p>
          <a:p>
            <a:pPr indent="0" lvl="0" marL="0" rtl="0" algn="l">
              <a:spcBef>
                <a:spcPts val="0"/>
              </a:spcBef>
              <a:spcAft>
                <a:spcPts val="0"/>
              </a:spcAft>
              <a:buNone/>
            </a:pPr>
            <a:r>
              <a:t/>
            </a:r>
            <a:endParaRPr>
              <a:latin typeface="Marcellus SC"/>
              <a:ea typeface="Marcellus SC"/>
              <a:cs typeface="Marcellus SC"/>
              <a:sym typeface="Marcellus SC"/>
            </a:endParaRPr>
          </a:p>
          <a:p>
            <a:pPr indent="0" lvl="0" marL="0" rtl="0" algn="l">
              <a:spcBef>
                <a:spcPts val="0"/>
              </a:spcBef>
              <a:spcAft>
                <a:spcPts val="0"/>
              </a:spcAft>
              <a:buNone/>
            </a:pPr>
            <a:r>
              <a:t/>
            </a:r>
            <a:endParaRPr>
              <a:latin typeface="Marcellus SC"/>
              <a:ea typeface="Marcellus SC"/>
              <a:cs typeface="Marcellus SC"/>
              <a:sym typeface="Marcellus S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36"/>
          <p:cNvSpPr txBox="1"/>
          <p:nvPr>
            <p:ph type="title"/>
          </p:nvPr>
        </p:nvSpPr>
        <p:spPr>
          <a:xfrm>
            <a:off x="468675" y="298800"/>
            <a:ext cx="5511000" cy="775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Detailed project Durations table</a:t>
            </a:r>
            <a:endParaRPr/>
          </a:p>
          <a:p>
            <a:pPr indent="0" lvl="0" marL="0" rtl="0" algn="l">
              <a:spcBef>
                <a:spcPts val="0"/>
              </a:spcBef>
              <a:spcAft>
                <a:spcPts val="0"/>
              </a:spcAft>
              <a:buNone/>
            </a:pPr>
            <a:r>
              <a:t/>
            </a:r>
            <a:endParaRPr/>
          </a:p>
        </p:txBody>
      </p:sp>
      <p:sp>
        <p:nvSpPr>
          <p:cNvPr id="358" name="Google Shape;358;p36"/>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359" name="Google Shape;359;p36"/>
          <p:cNvPicPr preferRelativeResize="0"/>
          <p:nvPr/>
        </p:nvPicPr>
        <p:blipFill>
          <a:blip r:embed="rId3">
            <a:alphaModFix/>
          </a:blip>
          <a:stretch>
            <a:fillRect/>
          </a:stretch>
        </p:blipFill>
        <p:spPr>
          <a:xfrm>
            <a:off x="654250" y="1014300"/>
            <a:ext cx="7318850" cy="3217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pic>
        <p:nvPicPr>
          <p:cNvPr id="364" name="Google Shape;364;p37"/>
          <p:cNvPicPr preferRelativeResize="0"/>
          <p:nvPr/>
        </p:nvPicPr>
        <p:blipFill>
          <a:blip r:embed="rId3">
            <a:alphaModFix amt="30000"/>
          </a:blip>
          <a:stretch>
            <a:fillRect/>
          </a:stretch>
        </p:blipFill>
        <p:spPr>
          <a:xfrm>
            <a:off x="0" y="0"/>
            <a:ext cx="9144003" cy="5100300"/>
          </a:xfrm>
          <a:prstGeom prst="rect">
            <a:avLst/>
          </a:prstGeom>
          <a:noFill/>
          <a:ln>
            <a:noFill/>
          </a:ln>
        </p:spPr>
      </p:pic>
      <p:sp>
        <p:nvSpPr>
          <p:cNvPr id="365" name="Google Shape;365;p37"/>
          <p:cNvSpPr txBox="1"/>
          <p:nvPr>
            <p:ph type="title"/>
          </p:nvPr>
        </p:nvSpPr>
        <p:spPr>
          <a:xfrm>
            <a:off x="548025" y="431025"/>
            <a:ext cx="6023400" cy="775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Expected duration of failed shakedown </a:t>
            </a:r>
            <a:endParaRPr/>
          </a:p>
        </p:txBody>
      </p:sp>
      <p:sp>
        <p:nvSpPr>
          <p:cNvPr id="366" name="Google Shape;366;p37"/>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graphicFrame>
        <p:nvGraphicFramePr>
          <p:cNvPr id="367" name="Google Shape;367;p37"/>
          <p:cNvGraphicFramePr/>
          <p:nvPr/>
        </p:nvGraphicFramePr>
        <p:xfrm>
          <a:off x="1157450" y="1583750"/>
          <a:ext cx="3000000" cy="3000000"/>
        </p:xfrm>
        <a:graphic>
          <a:graphicData uri="http://schemas.openxmlformats.org/drawingml/2006/table">
            <a:tbl>
              <a:tblPr>
                <a:noFill/>
                <a:tableStyleId>{246ED780-09AA-4325-80F0-D5DA79262BC6}</a:tableStyleId>
              </a:tblPr>
              <a:tblGrid>
                <a:gridCol w="2361225"/>
                <a:gridCol w="2361225"/>
                <a:gridCol w="1779450"/>
              </a:tblGrid>
              <a:tr h="381000">
                <a:tc>
                  <a:txBody>
                    <a:bodyPr/>
                    <a:lstStyle/>
                    <a:p>
                      <a:pPr indent="0" lvl="0" marL="0" rtl="0" algn="l">
                        <a:spcBef>
                          <a:spcPts val="0"/>
                        </a:spcBef>
                        <a:spcAft>
                          <a:spcPts val="0"/>
                        </a:spcAft>
                        <a:buNone/>
                      </a:pPr>
                      <a:r>
                        <a:rPr lang="en">
                          <a:latin typeface="Marcellus SC"/>
                          <a:ea typeface="Marcellus SC"/>
                          <a:cs typeface="Marcellus SC"/>
                          <a:sym typeface="Marcellus SC"/>
                        </a:rPr>
                        <a:t>Scenario</a:t>
                      </a:r>
                      <a:endParaRPr>
                        <a:latin typeface="Marcellus SC"/>
                        <a:ea typeface="Marcellus SC"/>
                        <a:cs typeface="Marcellus SC"/>
                        <a:sym typeface="Marcellus SC"/>
                      </a:endParaRPr>
                    </a:p>
                  </a:txBody>
                  <a:tcPr marT="91425" marB="91425" marR="91425" marL="91425"/>
                </a:tc>
                <a:tc>
                  <a:txBody>
                    <a:bodyPr/>
                    <a:lstStyle/>
                    <a:p>
                      <a:pPr indent="0" lvl="0" marL="0" rtl="0" algn="l">
                        <a:spcBef>
                          <a:spcPts val="0"/>
                        </a:spcBef>
                        <a:spcAft>
                          <a:spcPts val="0"/>
                        </a:spcAft>
                        <a:buNone/>
                      </a:pPr>
                      <a:r>
                        <a:rPr lang="en">
                          <a:latin typeface="Marcellus SC"/>
                          <a:ea typeface="Marcellus SC"/>
                          <a:cs typeface="Marcellus SC"/>
                          <a:sym typeface="Marcellus SC"/>
                        </a:rPr>
                        <a:t>Probability </a:t>
                      </a:r>
                      <a:endParaRPr>
                        <a:latin typeface="Marcellus SC"/>
                        <a:ea typeface="Marcellus SC"/>
                        <a:cs typeface="Marcellus SC"/>
                        <a:sym typeface="Marcellus SC"/>
                      </a:endParaRPr>
                    </a:p>
                  </a:txBody>
                  <a:tcPr marT="91425" marB="91425" marR="91425" marL="91425"/>
                </a:tc>
                <a:tc>
                  <a:txBody>
                    <a:bodyPr/>
                    <a:lstStyle/>
                    <a:p>
                      <a:pPr indent="0" lvl="0" marL="0" rtl="0" algn="l">
                        <a:spcBef>
                          <a:spcPts val="0"/>
                        </a:spcBef>
                        <a:spcAft>
                          <a:spcPts val="0"/>
                        </a:spcAft>
                        <a:buNone/>
                      </a:pPr>
                      <a:r>
                        <a:rPr lang="en">
                          <a:latin typeface="Marcellus SC"/>
                          <a:ea typeface="Marcellus SC"/>
                          <a:cs typeface="Marcellus SC"/>
                          <a:sym typeface="Marcellus SC"/>
                        </a:rPr>
                        <a:t>Expected duration</a:t>
                      </a:r>
                      <a:endParaRPr>
                        <a:latin typeface="Marcellus SC"/>
                        <a:ea typeface="Marcellus SC"/>
                        <a:cs typeface="Marcellus SC"/>
                        <a:sym typeface="Marcellus SC"/>
                      </a:endParaRPr>
                    </a:p>
                  </a:txBody>
                  <a:tcPr marT="91425" marB="91425" marR="91425" marL="91425"/>
                </a:tc>
              </a:tr>
              <a:tr h="381000">
                <a:tc>
                  <a:txBody>
                    <a:bodyPr/>
                    <a:lstStyle/>
                    <a:p>
                      <a:pPr indent="0" lvl="0" marL="0" rtl="0" algn="l">
                        <a:spcBef>
                          <a:spcPts val="0"/>
                        </a:spcBef>
                        <a:spcAft>
                          <a:spcPts val="0"/>
                        </a:spcAft>
                        <a:buNone/>
                      </a:pPr>
                      <a:r>
                        <a:rPr lang="en">
                          <a:latin typeface="Marcellus SC"/>
                          <a:ea typeface="Marcellus SC"/>
                          <a:cs typeface="Marcellus SC"/>
                          <a:sym typeface="Marcellus SC"/>
                        </a:rPr>
                        <a:t>Fail first time → succeed on second try</a:t>
                      </a:r>
                      <a:endParaRPr>
                        <a:latin typeface="Marcellus SC"/>
                        <a:ea typeface="Marcellus SC"/>
                        <a:cs typeface="Marcellus SC"/>
                        <a:sym typeface="Marcellus SC"/>
                      </a:endParaRPr>
                    </a:p>
                  </a:txBody>
                  <a:tcPr marT="91425" marB="91425" marR="91425" marL="91425"/>
                </a:tc>
                <a:tc>
                  <a:txBody>
                    <a:bodyPr/>
                    <a:lstStyle/>
                    <a:p>
                      <a:pPr indent="0" lvl="0" marL="0" rtl="0" algn="l">
                        <a:spcBef>
                          <a:spcPts val="0"/>
                        </a:spcBef>
                        <a:spcAft>
                          <a:spcPts val="0"/>
                        </a:spcAft>
                        <a:buNone/>
                      </a:pPr>
                      <a:r>
                        <a:rPr lang="en">
                          <a:latin typeface="Marcellus SC"/>
                          <a:ea typeface="Marcellus SC"/>
                          <a:cs typeface="Marcellus SC"/>
                          <a:sym typeface="Marcellus SC"/>
                        </a:rPr>
                        <a:t>0.95 * 0.05 = 0.0475</a:t>
                      </a:r>
                      <a:endParaRPr>
                        <a:latin typeface="Marcellus SC"/>
                        <a:ea typeface="Marcellus SC"/>
                        <a:cs typeface="Marcellus SC"/>
                        <a:sym typeface="Marcellus SC"/>
                      </a:endParaRPr>
                    </a:p>
                  </a:txBody>
                  <a:tcPr marT="91425" marB="91425" marR="91425" marL="91425"/>
                </a:tc>
                <a:tc>
                  <a:txBody>
                    <a:bodyPr/>
                    <a:lstStyle/>
                    <a:p>
                      <a:pPr indent="0" lvl="0" marL="0" rtl="0" algn="l">
                        <a:spcBef>
                          <a:spcPts val="0"/>
                        </a:spcBef>
                        <a:spcAft>
                          <a:spcPts val="0"/>
                        </a:spcAft>
                        <a:buNone/>
                      </a:pPr>
                      <a:r>
                        <a:rPr lang="en">
                          <a:latin typeface="Marcellus SC"/>
                          <a:ea typeface="Marcellus SC"/>
                          <a:cs typeface="Marcellus SC"/>
                          <a:sym typeface="Marcellus SC"/>
                        </a:rPr>
                        <a:t>5.65 days</a:t>
                      </a:r>
                      <a:endParaRPr>
                        <a:latin typeface="Marcellus SC"/>
                        <a:ea typeface="Marcellus SC"/>
                        <a:cs typeface="Marcellus SC"/>
                        <a:sym typeface="Marcellus SC"/>
                      </a:endParaRPr>
                    </a:p>
                    <a:p>
                      <a:pPr indent="0" lvl="0" marL="0" rtl="0" algn="l">
                        <a:spcBef>
                          <a:spcPts val="0"/>
                        </a:spcBef>
                        <a:spcAft>
                          <a:spcPts val="0"/>
                        </a:spcAft>
                        <a:buNone/>
                      </a:pPr>
                      <a:r>
                        <a:t/>
                      </a:r>
                      <a:endParaRPr>
                        <a:latin typeface="Marcellus SC"/>
                        <a:ea typeface="Marcellus SC"/>
                        <a:cs typeface="Marcellus SC"/>
                        <a:sym typeface="Marcellus SC"/>
                      </a:endParaRPr>
                    </a:p>
                  </a:txBody>
                  <a:tcPr marT="91425" marB="91425" marR="91425" marL="91425"/>
                </a:tc>
              </a:tr>
              <a:tr h="396200">
                <a:tc>
                  <a:txBody>
                    <a:bodyPr/>
                    <a:lstStyle/>
                    <a:p>
                      <a:pPr indent="0" lvl="0" marL="0" rtl="0" algn="l">
                        <a:spcBef>
                          <a:spcPts val="0"/>
                        </a:spcBef>
                        <a:spcAft>
                          <a:spcPts val="0"/>
                        </a:spcAft>
                        <a:buNone/>
                      </a:pPr>
                      <a:r>
                        <a:rPr lang="en">
                          <a:latin typeface="Marcellus SC"/>
                          <a:ea typeface="Marcellus SC"/>
                          <a:cs typeface="Marcellus SC"/>
                          <a:sym typeface="Marcellus SC"/>
                        </a:rPr>
                        <a:t>Fail both times</a:t>
                      </a:r>
                      <a:endParaRPr>
                        <a:latin typeface="Marcellus SC"/>
                        <a:ea typeface="Marcellus SC"/>
                        <a:cs typeface="Marcellus SC"/>
                        <a:sym typeface="Marcellus SC"/>
                      </a:endParaRPr>
                    </a:p>
                  </a:txBody>
                  <a:tcPr marT="91425" marB="91425" marR="91425" marL="91425"/>
                </a:tc>
                <a:tc>
                  <a:txBody>
                    <a:bodyPr/>
                    <a:lstStyle/>
                    <a:p>
                      <a:pPr indent="0" lvl="0" marL="0" rtl="0" algn="l">
                        <a:spcBef>
                          <a:spcPts val="0"/>
                        </a:spcBef>
                        <a:spcAft>
                          <a:spcPts val="0"/>
                        </a:spcAft>
                        <a:buNone/>
                      </a:pPr>
                      <a:r>
                        <a:rPr lang="en">
                          <a:latin typeface="Marcellus SC"/>
                          <a:ea typeface="Marcellus SC"/>
                          <a:cs typeface="Marcellus SC"/>
                          <a:sym typeface="Marcellus SC"/>
                        </a:rPr>
                        <a:t>0.05 * 0.05 = 0.0025</a:t>
                      </a:r>
                      <a:endParaRPr>
                        <a:latin typeface="Marcellus SC"/>
                        <a:ea typeface="Marcellus SC"/>
                        <a:cs typeface="Marcellus SC"/>
                        <a:sym typeface="Marcellus SC"/>
                      </a:endParaRPr>
                    </a:p>
                  </a:txBody>
                  <a:tcPr marT="91425" marB="91425" marR="91425" marL="91425"/>
                </a:tc>
                <a:tc>
                  <a:txBody>
                    <a:bodyPr/>
                    <a:lstStyle/>
                    <a:p>
                      <a:pPr indent="0" lvl="0" marL="0" rtl="0" algn="l">
                        <a:spcBef>
                          <a:spcPts val="0"/>
                        </a:spcBef>
                        <a:spcAft>
                          <a:spcPts val="0"/>
                        </a:spcAft>
                        <a:buNone/>
                      </a:pPr>
                      <a:r>
                        <a:rPr lang="en">
                          <a:latin typeface="Marcellus SC"/>
                          <a:ea typeface="Marcellus SC"/>
                          <a:cs typeface="Marcellus SC"/>
                          <a:sym typeface="Marcellus SC"/>
                        </a:rPr>
                        <a:t>0.45 days</a:t>
                      </a:r>
                      <a:endParaRPr>
                        <a:latin typeface="Marcellus SC"/>
                        <a:ea typeface="Marcellus SC"/>
                        <a:cs typeface="Marcellus SC"/>
                        <a:sym typeface="Marcellus SC"/>
                      </a:endParaRPr>
                    </a:p>
                  </a:txBody>
                  <a:tcPr marT="91425" marB="91425" marR="91425" marL="91425"/>
                </a:tc>
              </a:tr>
            </a:tbl>
          </a:graphicData>
        </a:graphic>
      </p:graphicFrame>
      <p:graphicFrame>
        <p:nvGraphicFramePr>
          <p:cNvPr id="368" name="Google Shape;368;p37"/>
          <p:cNvGraphicFramePr/>
          <p:nvPr/>
        </p:nvGraphicFramePr>
        <p:xfrm>
          <a:off x="5879900" y="3030375"/>
          <a:ext cx="3000000" cy="3000000"/>
        </p:xfrm>
        <a:graphic>
          <a:graphicData uri="http://schemas.openxmlformats.org/drawingml/2006/table">
            <a:tbl>
              <a:tblPr>
                <a:noFill/>
                <a:tableStyleId>{246ED780-09AA-4325-80F0-D5DA79262BC6}</a:tableStyleId>
              </a:tblPr>
              <a:tblGrid>
                <a:gridCol w="1779450"/>
              </a:tblGrid>
              <a:tr h="705725">
                <a:tc>
                  <a:txBody>
                    <a:bodyPr/>
                    <a:lstStyle/>
                    <a:p>
                      <a:pPr indent="0" lvl="0" marL="0" rtl="0" algn="l">
                        <a:spcBef>
                          <a:spcPts val="0"/>
                        </a:spcBef>
                        <a:spcAft>
                          <a:spcPts val="0"/>
                        </a:spcAft>
                        <a:buNone/>
                      </a:pPr>
                      <a:r>
                        <a:rPr lang="en">
                          <a:latin typeface="Marcellus SC"/>
                          <a:ea typeface="Marcellus SC"/>
                          <a:cs typeface="Marcellus SC"/>
                          <a:sym typeface="Marcellus SC"/>
                        </a:rPr>
                        <a:t>Added duration from expected failures</a:t>
                      </a:r>
                      <a:endParaRPr>
                        <a:latin typeface="Marcellus SC"/>
                        <a:ea typeface="Marcellus SC"/>
                        <a:cs typeface="Marcellus SC"/>
                        <a:sym typeface="Marcellus SC"/>
                      </a:endParaRPr>
                    </a:p>
                  </a:txBody>
                  <a:tcPr marT="91425" marB="91425" marR="91425" marL="91425"/>
                </a:tc>
              </a:tr>
              <a:tr h="381000">
                <a:tc>
                  <a:txBody>
                    <a:bodyPr/>
                    <a:lstStyle/>
                    <a:p>
                      <a:pPr indent="0" lvl="0" marL="0" rtl="0" algn="l">
                        <a:spcBef>
                          <a:spcPts val="0"/>
                        </a:spcBef>
                        <a:spcAft>
                          <a:spcPts val="0"/>
                        </a:spcAft>
                        <a:buNone/>
                      </a:pPr>
                      <a:r>
                        <a:rPr lang="en">
                          <a:latin typeface="Marcellus SC"/>
                          <a:ea typeface="Marcellus SC"/>
                          <a:cs typeface="Marcellus SC"/>
                          <a:sym typeface="Marcellus SC"/>
                        </a:rPr>
                        <a:t>6.10 days</a:t>
                      </a:r>
                      <a:endParaRPr>
                        <a:latin typeface="Marcellus SC"/>
                        <a:ea typeface="Marcellus SC"/>
                        <a:cs typeface="Marcellus SC"/>
                        <a:sym typeface="Marcellus SC"/>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38"/>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374" name="Google Shape;374;p38"/>
          <p:cNvPicPr preferRelativeResize="0"/>
          <p:nvPr/>
        </p:nvPicPr>
        <p:blipFill>
          <a:blip r:embed="rId3">
            <a:alphaModFix amt="33000"/>
          </a:blip>
          <a:stretch>
            <a:fillRect/>
          </a:stretch>
        </p:blipFill>
        <p:spPr>
          <a:xfrm>
            <a:off x="0" y="0"/>
            <a:ext cx="9144000" cy="5143493"/>
          </a:xfrm>
          <a:prstGeom prst="rect">
            <a:avLst/>
          </a:prstGeom>
          <a:noFill/>
          <a:ln>
            <a:noFill/>
          </a:ln>
        </p:spPr>
      </p:pic>
      <p:sp>
        <p:nvSpPr>
          <p:cNvPr id="375" name="Google Shape;375;p38"/>
          <p:cNvSpPr txBox="1"/>
          <p:nvPr/>
        </p:nvSpPr>
        <p:spPr>
          <a:xfrm>
            <a:off x="270800" y="1785150"/>
            <a:ext cx="8614500" cy="15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400">
                <a:solidFill>
                  <a:schemeClr val="dk1"/>
                </a:solidFill>
                <a:latin typeface="Marcellus SC"/>
                <a:ea typeface="Marcellus SC"/>
                <a:cs typeface="Marcellus SC"/>
                <a:sym typeface="Marcellus SC"/>
              </a:rPr>
              <a:t>Thank you!</a:t>
            </a:r>
            <a:endParaRPr sz="5400">
              <a:solidFill>
                <a:schemeClr val="dk1"/>
              </a:solidFill>
              <a:latin typeface="Marcellus SC"/>
              <a:ea typeface="Marcellus SC"/>
              <a:cs typeface="Marcellus SC"/>
              <a:sym typeface="Marcellus SC"/>
            </a:endParaRPr>
          </a:p>
          <a:p>
            <a:pPr indent="457200" lvl="0" marL="2286000" rtl="0" algn="l">
              <a:spcBef>
                <a:spcPts val="0"/>
              </a:spcBef>
              <a:spcAft>
                <a:spcPts val="0"/>
              </a:spcAft>
              <a:buNone/>
            </a:pPr>
            <a:r>
              <a:rPr lang="en" sz="3600">
                <a:solidFill>
                  <a:schemeClr val="dk1"/>
                </a:solidFill>
                <a:latin typeface="Marcellus SC"/>
                <a:ea typeface="Marcellus SC"/>
                <a:cs typeface="Marcellus SC"/>
                <a:sym typeface="Marcellus SC"/>
              </a:rPr>
              <a:t>Any Questions?</a:t>
            </a:r>
            <a:endParaRPr sz="3600">
              <a:solidFill>
                <a:schemeClr val="dk1"/>
              </a:solidFill>
              <a:latin typeface="Marcellus SC"/>
              <a:ea typeface="Marcellus SC"/>
              <a:cs typeface="Marcellus SC"/>
              <a:sym typeface="Marcellus SC"/>
            </a:endParaRPr>
          </a:p>
          <a:p>
            <a:pPr indent="0" lvl="0" marL="0" rtl="0" algn="ctr">
              <a:spcBef>
                <a:spcPts val="0"/>
              </a:spcBef>
              <a:spcAft>
                <a:spcPts val="0"/>
              </a:spcAft>
              <a:buNone/>
            </a:pPr>
            <a:r>
              <a:t/>
            </a:r>
            <a:endParaRPr sz="2000">
              <a:solidFill>
                <a:schemeClr val="dk1"/>
              </a:solidFill>
              <a:latin typeface="Marcellus SC"/>
              <a:ea typeface="Marcellus SC"/>
              <a:cs typeface="Marcellus SC"/>
              <a:sym typeface="Marcellus SC"/>
            </a:endParaRPr>
          </a:p>
        </p:txBody>
      </p:sp>
      <p:cxnSp>
        <p:nvCxnSpPr>
          <p:cNvPr id="376" name="Google Shape;376;p38"/>
          <p:cNvCxnSpPr/>
          <p:nvPr/>
        </p:nvCxnSpPr>
        <p:spPr>
          <a:xfrm>
            <a:off x="3873500" y="2714375"/>
            <a:ext cx="1409100" cy="0"/>
          </a:xfrm>
          <a:prstGeom prst="straightConnector1">
            <a:avLst/>
          </a:prstGeom>
          <a:noFill/>
          <a:ln cap="flat" cmpd="sng" w="19050">
            <a:solidFill>
              <a:schemeClr val="dk1"/>
            </a:solidFill>
            <a:prstDash val="solid"/>
            <a:round/>
            <a:headEnd len="med" w="med" type="diamond"/>
            <a:tailEnd len="med" w="med" type="diamond"/>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63" name="Google Shape;63;p14"/>
          <p:cNvPicPr preferRelativeResize="0"/>
          <p:nvPr/>
        </p:nvPicPr>
        <p:blipFill rotWithShape="1">
          <a:blip r:embed="rId3">
            <a:alphaModFix amt="32000"/>
          </a:blip>
          <a:srcRect b="8113" l="0" r="16142" t="0"/>
          <a:stretch/>
        </p:blipFill>
        <p:spPr>
          <a:xfrm>
            <a:off x="0" y="0"/>
            <a:ext cx="9387581" cy="5143500"/>
          </a:xfrm>
          <a:prstGeom prst="rect">
            <a:avLst/>
          </a:prstGeom>
          <a:noFill/>
          <a:ln>
            <a:noFill/>
          </a:ln>
        </p:spPr>
      </p:pic>
      <p:sp>
        <p:nvSpPr>
          <p:cNvPr id="64" name="Google Shape;64;p14"/>
          <p:cNvSpPr txBox="1"/>
          <p:nvPr>
            <p:ph type="title"/>
          </p:nvPr>
        </p:nvSpPr>
        <p:spPr>
          <a:xfrm>
            <a:off x="329675" y="357375"/>
            <a:ext cx="5511000" cy="50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Goals</a:t>
            </a:r>
            <a:endParaRPr/>
          </a:p>
        </p:txBody>
      </p:sp>
      <p:sp>
        <p:nvSpPr>
          <p:cNvPr id="65" name="Google Shape;65;p14"/>
          <p:cNvSpPr txBox="1"/>
          <p:nvPr/>
        </p:nvSpPr>
        <p:spPr>
          <a:xfrm>
            <a:off x="300200" y="1884500"/>
            <a:ext cx="8555700" cy="58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Marcellus SC"/>
                <a:ea typeface="Marcellus SC"/>
                <a:cs typeface="Marcellus SC"/>
                <a:sym typeface="Marcellus SC"/>
              </a:rPr>
              <a:t>To bring back gold, spices, and other luxury goods to increase Spain’s wealth</a:t>
            </a:r>
            <a:endParaRPr sz="3000">
              <a:latin typeface="Marcellus SC"/>
              <a:ea typeface="Marcellus SC"/>
              <a:cs typeface="Marcellus SC"/>
              <a:sym typeface="Marcellus S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71" name="Google Shape;71;p15"/>
          <p:cNvPicPr preferRelativeResize="0"/>
          <p:nvPr/>
        </p:nvPicPr>
        <p:blipFill rotWithShape="1">
          <a:blip r:embed="rId3">
            <a:alphaModFix amt="35000"/>
          </a:blip>
          <a:srcRect b="17614" l="0" r="-6621" t="0"/>
          <a:stretch/>
        </p:blipFill>
        <p:spPr>
          <a:xfrm>
            <a:off x="0" y="0"/>
            <a:ext cx="9962507" cy="5143500"/>
          </a:xfrm>
          <a:prstGeom prst="rect">
            <a:avLst/>
          </a:prstGeom>
          <a:noFill/>
          <a:ln>
            <a:noFill/>
          </a:ln>
        </p:spPr>
      </p:pic>
      <p:sp>
        <p:nvSpPr>
          <p:cNvPr id="72" name="Google Shape;72;p15"/>
          <p:cNvSpPr txBox="1"/>
          <p:nvPr>
            <p:ph type="title"/>
          </p:nvPr>
        </p:nvSpPr>
        <p:spPr>
          <a:xfrm>
            <a:off x="270800" y="302300"/>
            <a:ext cx="5511000" cy="50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Goals</a:t>
            </a:r>
            <a:endParaRPr/>
          </a:p>
        </p:txBody>
      </p:sp>
      <p:sp>
        <p:nvSpPr>
          <p:cNvPr id="73" name="Google Shape;73;p15"/>
          <p:cNvSpPr txBox="1"/>
          <p:nvPr/>
        </p:nvSpPr>
        <p:spPr>
          <a:xfrm>
            <a:off x="310475" y="1627350"/>
            <a:ext cx="8614500" cy="7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Marcellus SC"/>
                <a:ea typeface="Marcellus SC"/>
                <a:cs typeface="Marcellus SC"/>
                <a:sym typeface="Marcellus SC"/>
              </a:rPr>
              <a:t>To gain a first mover advantage on other European competitors and expand Spain’s empire and wealth by securing a cheaper trade route to asia</a:t>
            </a:r>
            <a:endParaRPr sz="3000">
              <a:latin typeface="Marcellus SC"/>
              <a:ea typeface="Marcellus SC"/>
              <a:cs typeface="Marcellus SC"/>
              <a:sym typeface="Marcellus S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79" name="Google Shape;79;p16"/>
          <p:cNvPicPr preferRelativeResize="0"/>
          <p:nvPr/>
        </p:nvPicPr>
        <p:blipFill rotWithShape="1">
          <a:blip r:embed="rId3">
            <a:alphaModFix amt="34000"/>
          </a:blip>
          <a:srcRect b="16100" l="0" r="0" t="0"/>
          <a:stretch/>
        </p:blipFill>
        <p:spPr>
          <a:xfrm>
            <a:off x="0" y="0"/>
            <a:ext cx="9144000" cy="5213804"/>
          </a:xfrm>
          <a:prstGeom prst="rect">
            <a:avLst/>
          </a:prstGeom>
          <a:noFill/>
          <a:ln>
            <a:noFill/>
          </a:ln>
        </p:spPr>
      </p:pic>
      <p:sp>
        <p:nvSpPr>
          <p:cNvPr id="80" name="Google Shape;80;p16"/>
          <p:cNvSpPr txBox="1"/>
          <p:nvPr>
            <p:ph type="title"/>
          </p:nvPr>
        </p:nvSpPr>
        <p:spPr>
          <a:xfrm>
            <a:off x="270800" y="292725"/>
            <a:ext cx="5511000" cy="50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Goals</a:t>
            </a:r>
            <a:endParaRPr/>
          </a:p>
        </p:txBody>
      </p:sp>
      <p:sp>
        <p:nvSpPr>
          <p:cNvPr id="81" name="Google Shape;81;p16"/>
          <p:cNvSpPr txBox="1"/>
          <p:nvPr/>
        </p:nvSpPr>
        <p:spPr>
          <a:xfrm>
            <a:off x="270800" y="1893125"/>
            <a:ext cx="8614500" cy="58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Marcellus SC"/>
                <a:ea typeface="Marcellus SC"/>
                <a:cs typeface="Marcellus SC"/>
                <a:sym typeface="Marcellus SC"/>
              </a:rPr>
              <a:t>To spread Christianity by evangelizing non-Christians who are encountered on the voyage</a:t>
            </a:r>
            <a:endParaRPr sz="3000">
              <a:latin typeface="Marcellus SC"/>
              <a:ea typeface="Marcellus SC"/>
              <a:cs typeface="Marcellus SC"/>
              <a:sym typeface="Marcellus S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548025" y="431025"/>
            <a:ext cx="5511000" cy="563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Constraints</a:t>
            </a:r>
            <a:endParaRPr/>
          </a:p>
        </p:txBody>
      </p:sp>
      <p:sp>
        <p:nvSpPr>
          <p:cNvPr id="87" name="Google Shape;87;p17"/>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88" name="Google Shape;88;p17"/>
          <p:cNvSpPr txBox="1"/>
          <p:nvPr/>
        </p:nvSpPr>
        <p:spPr>
          <a:xfrm>
            <a:off x="548025" y="1132450"/>
            <a:ext cx="8337300" cy="3638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minimum wage laws mean that employees must be paid a certain amount</a:t>
            </a:r>
            <a:endParaRPr>
              <a:solidFill>
                <a:schemeClr val="dk1"/>
              </a:solidFill>
              <a:latin typeface="Marcellus SC"/>
              <a:ea typeface="Marcellus SC"/>
              <a:cs typeface="Marcellus SC"/>
              <a:sym typeface="Marcellus SC"/>
            </a:endParaRPr>
          </a:p>
          <a:p>
            <a:pPr indent="-317500" lvl="0" marL="457200" rtl="0" algn="l">
              <a:lnSpc>
                <a:spcPct val="150000"/>
              </a:lnSpc>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Must purchase 3 boats</a:t>
            </a:r>
            <a:endParaRPr>
              <a:solidFill>
                <a:schemeClr val="dk1"/>
              </a:solidFill>
              <a:latin typeface="Marcellus SC"/>
              <a:ea typeface="Marcellus SC"/>
              <a:cs typeface="Marcellus SC"/>
              <a:sym typeface="Marcellus SC"/>
            </a:endParaRPr>
          </a:p>
          <a:p>
            <a:pPr indent="-317500" lvl="0" marL="457200" rtl="0" algn="l">
              <a:lnSpc>
                <a:spcPct val="150000"/>
              </a:lnSpc>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Selected boats must have a two way Probability of success of 80% or greater </a:t>
            </a:r>
            <a:endParaRPr>
              <a:solidFill>
                <a:schemeClr val="dk1"/>
              </a:solidFill>
              <a:latin typeface="Marcellus SC"/>
              <a:ea typeface="Marcellus SC"/>
              <a:cs typeface="Marcellus SC"/>
              <a:sym typeface="Marcellus SC"/>
            </a:endParaRPr>
          </a:p>
          <a:p>
            <a:pPr indent="-317500" lvl="0" marL="457200" rtl="0" algn="l">
              <a:lnSpc>
                <a:spcPct val="150000"/>
              </a:lnSpc>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Project can only start once initial royal funding is secured</a:t>
            </a:r>
            <a:endParaRPr>
              <a:solidFill>
                <a:schemeClr val="dk1"/>
              </a:solidFill>
              <a:latin typeface="Marcellus SC"/>
              <a:ea typeface="Marcellus SC"/>
              <a:cs typeface="Marcellus SC"/>
              <a:sym typeface="Marcellus SC"/>
            </a:endParaRPr>
          </a:p>
          <a:p>
            <a:pPr indent="-317500" lvl="0" marL="457200" rtl="0" algn="l">
              <a:lnSpc>
                <a:spcPct val="150000"/>
              </a:lnSpc>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Hiring ads must be advertised for at least two weeks</a:t>
            </a:r>
            <a:endParaRPr>
              <a:solidFill>
                <a:schemeClr val="dk1"/>
              </a:solidFill>
              <a:latin typeface="Marcellus SC"/>
              <a:ea typeface="Marcellus SC"/>
              <a:cs typeface="Marcellus SC"/>
              <a:sym typeface="Marcellus SC"/>
            </a:endParaRPr>
          </a:p>
          <a:p>
            <a:pPr indent="-317500" lvl="0" marL="457200" rtl="0" algn="l">
              <a:lnSpc>
                <a:spcPct val="150000"/>
              </a:lnSpc>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There are only 6 qualified boats for sale</a:t>
            </a:r>
            <a:endParaRPr>
              <a:solidFill>
                <a:schemeClr val="dk1"/>
              </a:solidFill>
              <a:latin typeface="Marcellus SC"/>
              <a:ea typeface="Marcellus SC"/>
              <a:cs typeface="Marcellus SC"/>
              <a:sym typeface="Marcellus SC"/>
            </a:endParaRPr>
          </a:p>
          <a:p>
            <a:pPr indent="-317500" lvl="0" marL="457200" rtl="0" algn="l">
              <a:lnSpc>
                <a:spcPct val="150000"/>
              </a:lnSpc>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Each boat only has the cargo capacity and crew member capacity indicated on the chart</a:t>
            </a:r>
            <a:endParaRPr>
              <a:solidFill>
                <a:schemeClr val="dk1"/>
              </a:solidFill>
              <a:latin typeface="Marcellus SC"/>
              <a:ea typeface="Marcellus SC"/>
              <a:cs typeface="Marcellus SC"/>
              <a:sym typeface="Marcellus SC"/>
            </a:endParaRPr>
          </a:p>
          <a:p>
            <a:pPr indent="-317500" lvl="0" marL="457200" rtl="0" algn="l">
              <a:lnSpc>
                <a:spcPct val="150000"/>
              </a:lnSpc>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food allotment ranges from 0.05kg to 0.08 kg per crewmember per day</a:t>
            </a:r>
            <a:endParaRPr>
              <a:solidFill>
                <a:schemeClr val="dk1"/>
              </a:solidFill>
              <a:latin typeface="Marcellus SC"/>
              <a:ea typeface="Marcellus SC"/>
              <a:cs typeface="Marcellus SC"/>
              <a:sym typeface="Marcellus SC"/>
            </a:endParaRPr>
          </a:p>
          <a:p>
            <a:pPr indent="-317500" lvl="0" marL="457200" rtl="0" algn="l">
              <a:lnSpc>
                <a:spcPct val="150000"/>
              </a:lnSpc>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The three boats must sail close together to ensure effective communication</a:t>
            </a:r>
            <a:endParaRPr>
              <a:solidFill>
                <a:schemeClr val="dk1"/>
              </a:solidFill>
              <a:latin typeface="Marcellus SC"/>
              <a:ea typeface="Marcellus SC"/>
              <a:cs typeface="Marcellus SC"/>
              <a:sym typeface="Marcellus SC"/>
            </a:endParaRPr>
          </a:p>
          <a:p>
            <a:pPr indent="-317500" lvl="0" marL="457200" rtl="0" algn="l">
              <a:lnSpc>
                <a:spcPct val="150000"/>
              </a:lnSpc>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Spain is in a recession and is concerned about costs</a:t>
            </a:r>
            <a:endParaRPr>
              <a:solidFill>
                <a:schemeClr val="dk1"/>
              </a:solidFill>
              <a:latin typeface="Marcellus SC"/>
              <a:ea typeface="Marcellus SC"/>
              <a:cs typeface="Marcellus SC"/>
              <a:sym typeface="Marcellus SC"/>
            </a:endParaRPr>
          </a:p>
        </p:txBody>
      </p:sp>
      <p:pic>
        <p:nvPicPr>
          <p:cNvPr id="89" name="Google Shape;89;p17"/>
          <p:cNvPicPr preferRelativeResize="0"/>
          <p:nvPr/>
        </p:nvPicPr>
        <p:blipFill>
          <a:blip r:embed="rId3">
            <a:alphaModFix/>
          </a:blip>
          <a:stretch>
            <a:fillRect/>
          </a:stretch>
        </p:blipFill>
        <p:spPr>
          <a:xfrm>
            <a:off x="7581250" y="3621750"/>
            <a:ext cx="1149400" cy="1149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type="title"/>
          </p:nvPr>
        </p:nvSpPr>
        <p:spPr>
          <a:xfrm>
            <a:off x="548025" y="431025"/>
            <a:ext cx="5511000" cy="424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Assumptions</a:t>
            </a:r>
            <a:endParaRPr/>
          </a:p>
        </p:txBody>
      </p:sp>
      <p:sp>
        <p:nvSpPr>
          <p:cNvPr id="95" name="Google Shape;95;p18"/>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96" name="Google Shape;96;p18"/>
          <p:cNvSpPr txBox="1"/>
          <p:nvPr/>
        </p:nvSpPr>
        <p:spPr>
          <a:xfrm>
            <a:off x="548025" y="968175"/>
            <a:ext cx="6912300" cy="355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Prevoyage: </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There are 30 days in a month</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We pay captains, navigators, and crewmembers as soon as they’re hired</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The crew size for each boat only accounts for the crewmembers</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Will buy a mix of barebones and hole foods items (half and half split buy crew number)</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Must purchase 3 </a:t>
            </a:r>
            <a:r>
              <a:rPr lang="en">
                <a:solidFill>
                  <a:schemeClr val="dk1"/>
                </a:solidFill>
                <a:latin typeface="Marcellus SC"/>
                <a:ea typeface="Marcellus SC"/>
                <a:cs typeface="Marcellus SC"/>
                <a:sym typeface="Marcellus SC"/>
              </a:rPr>
              <a:t>different ships</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In the initial 2 week job ads, the positions for captain, navigator, and crewmember are all advertised -- three ads are bought for positions on the three ships</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The hiring process for navigators and crewmembers takes 2 weeks</a:t>
            </a:r>
            <a:endParaRPr>
              <a:solidFill>
                <a:schemeClr val="dk1"/>
              </a:solidFill>
              <a:latin typeface="Marcellus SC"/>
              <a:ea typeface="Marcellus SC"/>
              <a:cs typeface="Marcellus SC"/>
              <a:sym typeface="Marcellus SC"/>
            </a:endParaRPr>
          </a:p>
        </p:txBody>
      </p:sp>
      <p:pic>
        <p:nvPicPr>
          <p:cNvPr id="97" name="Google Shape;97;p18"/>
          <p:cNvPicPr preferRelativeResize="0"/>
          <p:nvPr/>
        </p:nvPicPr>
        <p:blipFill>
          <a:blip r:embed="rId3">
            <a:alphaModFix/>
          </a:blip>
          <a:stretch>
            <a:fillRect/>
          </a:stretch>
        </p:blipFill>
        <p:spPr>
          <a:xfrm>
            <a:off x="7667700" y="3698975"/>
            <a:ext cx="1028375" cy="1028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548025" y="431025"/>
            <a:ext cx="5511000" cy="424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Assumptions</a:t>
            </a:r>
            <a:endParaRPr/>
          </a:p>
        </p:txBody>
      </p:sp>
      <p:sp>
        <p:nvSpPr>
          <p:cNvPr id="103" name="Google Shape;103;p19"/>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04" name="Google Shape;104;p19"/>
          <p:cNvSpPr txBox="1"/>
          <p:nvPr/>
        </p:nvSpPr>
        <p:spPr>
          <a:xfrm>
            <a:off x="548025" y="888850"/>
            <a:ext cx="7074600" cy="355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Shakedown Cruise</a:t>
            </a:r>
            <a:r>
              <a:rPr lang="en">
                <a:solidFill>
                  <a:schemeClr val="dk1"/>
                </a:solidFill>
                <a:latin typeface="Marcellus SC"/>
                <a:ea typeface="Marcellus SC"/>
                <a:cs typeface="Marcellus SC"/>
                <a:sym typeface="Marcellus SC"/>
              </a:rPr>
              <a:t>: </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If a Shakedown cruise fails, it is assumed that only 1 boat failed (sunken or lost)</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During a failure, the other 2 boats return, so they do not fail</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They can only fail Shakedown twice before they terminate the project</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If a boat fails, we repurchase the same boat</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If the Shakedown fails, it means that the captains/navigators/crewmembers were not fit for the voyage or died, so we rehire them</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Each ship is equally likely to be lost during a failure -- so we can take an average to calculate expected cost</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We assume that insurance covers the repurchase cost of the failed boat</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If a shakedown fails, the duration of the tasks leading up to the shakedown stay the same length of time</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The expected duration of the shakedown cruise is 2.5 weeks (avg of 2 and 3 weeks)</a:t>
            </a:r>
            <a:endParaRPr>
              <a:solidFill>
                <a:schemeClr val="dk1"/>
              </a:solidFill>
              <a:latin typeface="Marcellus SC"/>
              <a:ea typeface="Marcellus SC"/>
              <a:cs typeface="Marcellus SC"/>
              <a:sym typeface="Marcellus SC"/>
            </a:endParaRPr>
          </a:p>
          <a:p>
            <a:pPr indent="0" lvl="0" marL="914400" rtl="0" algn="l">
              <a:spcBef>
                <a:spcPts val="0"/>
              </a:spcBef>
              <a:spcAft>
                <a:spcPts val="0"/>
              </a:spcAft>
              <a:buNone/>
            </a:pPr>
            <a:r>
              <a:t/>
            </a:r>
            <a:endParaRPr>
              <a:solidFill>
                <a:schemeClr val="dk1"/>
              </a:solidFill>
              <a:latin typeface="Marcellus SC"/>
              <a:ea typeface="Marcellus SC"/>
              <a:cs typeface="Marcellus SC"/>
              <a:sym typeface="Marcellus SC"/>
            </a:endParaRPr>
          </a:p>
        </p:txBody>
      </p:sp>
      <p:pic>
        <p:nvPicPr>
          <p:cNvPr id="105" name="Google Shape;105;p19"/>
          <p:cNvPicPr preferRelativeResize="0"/>
          <p:nvPr/>
        </p:nvPicPr>
        <p:blipFill>
          <a:blip r:embed="rId3">
            <a:alphaModFix/>
          </a:blip>
          <a:stretch>
            <a:fillRect/>
          </a:stretch>
        </p:blipFill>
        <p:spPr>
          <a:xfrm>
            <a:off x="7667700" y="3698975"/>
            <a:ext cx="1028375" cy="1028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548025" y="431025"/>
            <a:ext cx="5511000" cy="424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Assumptions</a:t>
            </a:r>
            <a:endParaRPr/>
          </a:p>
        </p:txBody>
      </p:sp>
      <p:sp>
        <p:nvSpPr>
          <p:cNvPr id="111" name="Google Shape;111;p20"/>
          <p:cNvSpPr txBox="1"/>
          <p:nvPr>
            <p:ph idx="12" type="sldNum"/>
          </p:nvPr>
        </p:nvSpPr>
        <p:spPr>
          <a:xfrm>
            <a:off x="270800" y="4882950"/>
            <a:ext cx="8614500" cy="26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12" name="Google Shape;112;p20"/>
          <p:cNvSpPr txBox="1"/>
          <p:nvPr/>
        </p:nvSpPr>
        <p:spPr>
          <a:xfrm>
            <a:off x="1121900" y="897075"/>
            <a:ext cx="6912300" cy="355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Post-shakedown cruise:</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The duration of the repairs are on a beta distribution</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The duration of the final voyage is normally distributed</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The ships must sail close to each other</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Life insurance will for captains will only be bought upon </a:t>
            </a:r>
            <a:r>
              <a:rPr lang="en">
                <a:solidFill>
                  <a:schemeClr val="dk1"/>
                </a:solidFill>
                <a:latin typeface="Marcellus SC"/>
                <a:ea typeface="Marcellus SC"/>
                <a:cs typeface="Marcellus SC"/>
                <a:sym typeface="Marcellus SC"/>
              </a:rPr>
              <a:t>successfully</a:t>
            </a:r>
            <a:r>
              <a:rPr lang="en">
                <a:solidFill>
                  <a:schemeClr val="dk1"/>
                </a:solidFill>
                <a:latin typeface="Marcellus SC"/>
                <a:ea typeface="Marcellus SC"/>
                <a:cs typeface="Marcellus SC"/>
                <a:sym typeface="Marcellus SC"/>
              </a:rPr>
              <a:t> completing shakedown cruise</a:t>
            </a:r>
            <a:endParaRPr>
              <a:solidFill>
                <a:schemeClr val="dk1"/>
              </a:solidFill>
              <a:latin typeface="Marcellus SC"/>
              <a:ea typeface="Marcellus SC"/>
              <a:cs typeface="Marcellus SC"/>
              <a:sym typeface="Marcellus SC"/>
            </a:endParaRPr>
          </a:p>
          <a:p>
            <a:pPr indent="0" lvl="0" marL="914400" rtl="0" algn="l">
              <a:spcBef>
                <a:spcPts val="0"/>
              </a:spcBef>
              <a:spcAft>
                <a:spcPts val="0"/>
              </a:spcAft>
              <a:buNone/>
            </a:pPr>
            <a:r>
              <a:t/>
            </a:r>
            <a:endParaRPr>
              <a:solidFill>
                <a:schemeClr val="dk1"/>
              </a:solidFill>
              <a:latin typeface="Marcellus SC"/>
              <a:ea typeface="Marcellus SC"/>
              <a:cs typeface="Marcellus SC"/>
              <a:sym typeface="Marcellus SC"/>
            </a:endParaRPr>
          </a:p>
          <a:p>
            <a:pPr indent="-317500" lvl="0" marL="4572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General assumptions:</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Columbus and co. discount cash flows on a yearly basis -- because the project is not expected to take more than a year, there is no discounting</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Additional cargo space (not taken up by food) can be used to store goods for trading and/or spoils acquired once in asia</a:t>
            </a:r>
            <a:endParaRPr>
              <a:solidFill>
                <a:schemeClr val="dk1"/>
              </a:solidFill>
              <a:latin typeface="Marcellus SC"/>
              <a:ea typeface="Marcellus SC"/>
              <a:cs typeface="Marcellus SC"/>
              <a:sym typeface="Marcellus SC"/>
            </a:endParaRPr>
          </a:p>
          <a:p>
            <a:pPr indent="-317500" lvl="1" marL="914400" rtl="0" algn="l">
              <a:spcBef>
                <a:spcPts val="0"/>
              </a:spcBef>
              <a:spcAft>
                <a:spcPts val="0"/>
              </a:spcAft>
              <a:buClr>
                <a:schemeClr val="dk1"/>
              </a:buClr>
              <a:buSzPts val="1400"/>
              <a:buFont typeface="Marcellus SC"/>
              <a:buChar char="○"/>
            </a:pPr>
            <a:r>
              <a:rPr lang="en">
                <a:solidFill>
                  <a:schemeClr val="dk1"/>
                </a:solidFill>
                <a:latin typeface="Marcellus SC"/>
                <a:ea typeface="Marcellus SC"/>
                <a:cs typeface="Marcellus SC"/>
                <a:sym typeface="Marcellus SC"/>
              </a:rPr>
              <a:t>Eating better food (hole foods) increases crew morale </a:t>
            </a:r>
            <a:endParaRPr>
              <a:solidFill>
                <a:schemeClr val="dk1"/>
              </a:solidFill>
              <a:latin typeface="Marcellus SC"/>
              <a:ea typeface="Marcellus SC"/>
              <a:cs typeface="Marcellus SC"/>
              <a:sym typeface="Marcellus SC"/>
            </a:endParaRPr>
          </a:p>
          <a:p>
            <a:pPr indent="0" lvl="0" marL="914400" rtl="0" algn="l">
              <a:spcBef>
                <a:spcPts val="0"/>
              </a:spcBef>
              <a:spcAft>
                <a:spcPts val="0"/>
              </a:spcAft>
              <a:buNone/>
            </a:pPr>
            <a:r>
              <a:t/>
            </a:r>
            <a:endParaRPr>
              <a:solidFill>
                <a:schemeClr val="dk1"/>
              </a:solidFill>
              <a:latin typeface="Marcellus SC"/>
              <a:ea typeface="Marcellus SC"/>
              <a:cs typeface="Marcellus SC"/>
              <a:sym typeface="Marcellus SC"/>
            </a:endParaRPr>
          </a:p>
        </p:txBody>
      </p:sp>
      <p:pic>
        <p:nvPicPr>
          <p:cNvPr id="113" name="Google Shape;113;p20"/>
          <p:cNvPicPr preferRelativeResize="0"/>
          <p:nvPr/>
        </p:nvPicPr>
        <p:blipFill>
          <a:blip r:embed="rId3">
            <a:alphaModFix/>
          </a:blip>
          <a:stretch>
            <a:fillRect/>
          </a:stretch>
        </p:blipFill>
        <p:spPr>
          <a:xfrm>
            <a:off x="7667700" y="3698975"/>
            <a:ext cx="1028375" cy="1028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ignier template">
  <a:themeElements>
    <a:clrScheme name="Custom 347">
      <a:dk1>
        <a:srgbClr val="413724"/>
      </a:dk1>
      <a:lt1>
        <a:srgbClr val="FFFFFF"/>
      </a:lt1>
      <a:dk2>
        <a:srgbClr val="E5DCCA"/>
      </a:dk2>
      <a:lt2>
        <a:srgbClr val="B0A491"/>
      </a:lt2>
      <a:accent1>
        <a:srgbClr val="FFDF94"/>
      </a:accent1>
      <a:accent2>
        <a:srgbClr val="E0B85D"/>
      </a:accent2>
      <a:accent3>
        <a:srgbClr val="CF9472"/>
      </a:accent3>
      <a:accent4>
        <a:srgbClr val="727B65"/>
      </a:accent4>
      <a:accent5>
        <a:srgbClr val="B4C0CC"/>
      </a:accent5>
      <a:accent6>
        <a:srgbClr val="95AECD"/>
      </a:accent6>
      <a:hlink>
        <a:srgbClr val="7A674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